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38"/>
  </p:notesMasterIdLst>
  <p:sldIdLst>
    <p:sldId id="257" r:id="rId4"/>
    <p:sldId id="291" r:id="rId5"/>
    <p:sldId id="293" r:id="rId6"/>
    <p:sldId id="294" r:id="rId7"/>
    <p:sldId id="276" r:id="rId8"/>
    <p:sldId id="259" r:id="rId9"/>
    <p:sldId id="283" r:id="rId10"/>
    <p:sldId id="272" r:id="rId11"/>
    <p:sldId id="273" r:id="rId12"/>
    <p:sldId id="275" r:id="rId13"/>
    <p:sldId id="277" r:id="rId14"/>
    <p:sldId id="284" r:id="rId15"/>
    <p:sldId id="304" r:id="rId16"/>
    <p:sldId id="279" r:id="rId17"/>
    <p:sldId id="305" r:id="rId18"/>
    <p:sldId id="280" r:id="rId19"/>
    <p:sldId id="278" r:id="rId20"/>
    <p:sldId id="306" r:id="rId21"/>
    <p:sldId id="281" r:id="rId22"/>
    <p:sldId id="285" r:id="rId23"/>
    <p:sldId id="286" r:id="rId24"/>
    <p:sldId id="287" r:id="rId25"/>
    <p:sldId id="288" r:id="rId26"/>
    <p:sldId id="302" r:id="rId27"/>
    <p:sldId id="296" r:id="rId28"/>
    <p:sldId id="297" r:id="rId29"/>
    <p:sldId id="307" r:id="rId30"/>
    <p:sldId id="298" r:id="rId31"/>
    <p:sldId id="299" r:id="rId32"/>
    <p:sldId id="300" r:id="rId33"/>
    <p:sldId id="301" r:id="rId34"/>
    <p:sldId id="269" r:id="rId35"/>
    <p:sldId id="292" r:id="rId36"/>
    <p:sldId id="3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AF00"/>
    <a:srgbClr val="005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65102" autoAdjust="0"/>
  </p:normalViewPr>
  <p:slideViewPr>
    <p:cSldViewPr snapToGrid="0">
      <p:cViewPr varScale="1">
        <p:scale>
          <a:sx n="81" d="100"/>
          <a:sy n="81" d="100"/>
        </p:scale>
        <p:origin x="2336" y="176"/>
      </p:cViewPr>
      <p:guideLst/>
    </p:cSldViewPr>
  </p:slideViewPr>
  <p:notesTextViewPr>
    <p:cViewPr>
      <p:scale>
        <a:sx n="1" d="1"/>
        <a:sy n="1" d="1"/>
      </p:scale>
      <p:origin x="0" y="0"/>
    </p:cViewPr>
  </p:notesTextViewPr>
  <p:sorterViewPr>
    <p:cViewPr>
      <p:scale>
        <a:sx n="55" d="100"/>
        <a:sy n="55" d="100"/>
      </p:scale>
      <p:origin x="0" y="-4290"/>
    </p:cViewPr>
  </p:sorterViewPr>
  <p:notesViewPr>
    <p:cSldViewPr snapToGrid="0">
      <p:cViewPr varScale="1">
        <p:scale>
          <a:sx n="122" d="100"/>
          <a:sy n="122" d="100"/>
        </p:scale>
        <p:origin x="108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4058C5-81EB-4039-A944-0FC5C9F6DFED}"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GB"/>
        </a:p>
      </dgm:t>
    </dgm:pt>
    <dgm:pt modelId="{15BBEB0D-FF33-4ED9-B30D-09E405B9DA8A}">
      <dgm:prSet/>
      <dgm:spPr/>
      <dgm:t>
        <a:bodyPr/>
        <a:lstStyle/>
        <a:p>
          <a:r>
            <a:rPr lang="en-GB"/>
            <a:t>Growing conditions</a:t>
          </a:r>
        </a:p>
      </dgm:t>
    </dgm:pt>
    <dgm:pt modelId="{7CF20444-ED59-409E-83A5-DD335CECD026}" type="parTrans" cxnId="{9A10208A-5396-4182-89C8-63696A41979A}">
      <dgm:prSet/>
      <dgm:spPr/>
      <dgm:t>
        <a:bodyPr/>
        <a:lstStyle/>
        <a:p>
          <a:endParaRPr lang="en-GB"/>
        </a:p>
      </dgm:t>
    </dgm:pt>
    <dgm:pt modelId="{6F77B6F4-6A5C-4CAE-9679-774D980DE843}" type="sibTrans" cxnId="{9A10208A-5396-4182-89C8-63696A41979A}">
      <dgm:prSet/>
      <dgm:spPr/>
      <dgm:t>
        <a:bodyPr/>
        <a:lstStyle/>
        <a:p>
          <a:endParaRPr lang="en-GB"/>
        </a:p>
      </dgm:t>
    </dgm:pt>
    <dgm:pt modelId="{F4A5D613-3855-4E75-9DAA-074269511632}">
      <dgm:prSet/>
      <dgm:spPr/>
      <dgm:t>
        <a:bodyPr/>
        <a:lstStyle/>
        <a:p>
          <a:r>
            <a:rPr lang="en-GB"/>
            <a:t>Fermentation of cocoa beans</a:t>
          </a:r>
        </a:p>
      </dgm:t>
    </dgm:pt>
    <dgm:pt modelId="{75D4FABD-4D69-4D79-BA4B-2F35CEF42B95}" type="parTrans" cxnId="{197001B5-90DF-4BCF-A8CE-9E93193FD4AF}">
      <dgm:prSet/>
      <dgm:spPr/>
      <dgm:t>
        <a:bodyPr/>
        <a:lstStyle/>
        <a:p>
          <a:endParaRPr lang="en-GB"/>
        </a:p>
      </dgm:t>
    </dgm:pt>
    <dgm:pt modelId="{C2D5944A-D311-4405-A553-8C2395D9AC4D}" type="sibTrans" cxnId="{197001B5-90DF-4BCF-A8CE-9E93193FD4AF}">
      <dgm:prSet/>
      <dgm:spPr/>
      <dgm:t>
        <a:bodyPr/>
        <a:lstStyle/>
        <a:p>
          <a:endParaRPr lang="en-GB"/>
        </a:p>
      </dgm:t>
    </dgm:pt>
    <dgm:pt modelId="{86FA577B-D883-45A2-B904-AA4B6FD83DCC}">
      <dgm:prSet/>
      <dgm:spPr/>
      <dgm:t>
        <a:bodyPr/>
        <a:lstStyle/>
        <a:p>
          <a:r>
            <a:rPr lang="en-GB"/>
            <a:t>Roasting of beans/nibs</a:t>
          </a:r>
        </a:p>
      </dgm:t>
    </dgm:pt>
    <dgm:pt modelId="{8704C387-8310-4AB7-8BA2-DB198688FAF6}" type="parTrans" cxnId="{546F0F7F-6FE4-4D48-A93D-A42CCDD6CF60}">
      <dgm:prSet/>
      <dgm:spPr/>
      <dgm:t>
        <a:bodyPr/>
        <a:lstStyle/>
        <a:p>
          <a:endParaRPr lang="en-GB"/>
        </a:p>
      </dgm:t>
    </dgm:pt>
    <dgm:pt modelId="{85DB9EB6-103C-45DB-A3CC-8E5090FC1CBC}" type="sibTrans" cxnId="{546F0F7F-6FE4-4D48-A93D-A42CCDD6CF60}">
      <dgm:prSet/>
      <dgm:spPr/>
      <dgm:t>
        <a:bodyPr/>
        <a:lstStyle/>
        <a:p>
          <a:endParaRPr lang="en-GB"/>
        </a:p>
      </dgm:t>
    </dgm:pt>
    <dgm:pt modelId="{CE5B519F-2789-4003-921D-7A5B4C6B878F}">
      <dgm:prSet/>
      <dgm:spPr/>
      <dgm:t>
        <a:bodyPr/>
        <a:lstStyle/>
        <a:p>
          <a:r>
            <a:rPr lang="en-GB"/>
            <a:t>Crumb-making</a:t>
          </a:r>
        </a:p>
      </dgm:t>
    </dgm:pt>
    <dgm:pt modelId="{BAC430F5-B91D-43A7-9BC1-D2CE7E4FAD30}" type="parTrans" cxnId="{2333EFBA-7621-42DF-AF2D-08FE9B305952}">
      <dgm:prSet/>
      <dgm:spPr/>
      <dgm:t>
        <a:bodyPr/>
        <a:lstStyle/>
        <a:p>
          <a:endParaRPr lang="en-GB"/>
        </a:p>
      </dgm:t>
    </dgm:pt>
    <dgm:pt modelId="{10329362-5334-47F9-878A-5F2ECBB28E47}" type="sibTrans" cxnId="{2333EFBA-7621-42DF-AF2D-08FE9B305952}">
      <dgm:prSet/>
      <dgm:spPr/>
      <dgm:t>
        <a:bodyPr/>
        <a:lstStyle/>
        <a:p>
          <a:endParaRPr lang="en-GB"/>
        </a:p>
      </dgm:t>
    </dgm:pt>
    <dgm:pt modelId="{5128CFA3-0B38-4F46-886E-65E1C2EA371A}">
      <dgm:prSet/>
      <dgm:spPr/>
      <dgm:t>
        <a:bodyPr/>
        <a:lstStyle/>
        <a:p>
          <a:r>
            <a:rPr lang="en-GB"/>
            <a:t>Chocolate making</a:t>
          </a:r>
        </a:p>
      </dgm:t>
    </dgm:pt>
    <dgm:pt modelId="{B376226D-4BB6-488D-929A-C02C297F981A}" type="parTrans" cxnId="{64611FED-457D-44CF-A5C8-755BEC03BE14}">
      <dgm:prSet/>
      <dgm:spPr/>
      <dgm:t>
        <a:bodyPr/>
        <a:lstStyle/>
        <a:p>
          <a:endParaRPr lang="en-GB"/>
        </a:p>
      </dgm:t>
    </dgm:pt>
    <dgm:pt modelId="{261E2662-2D91-43F2-BE0D-0BAD61374445}" type="sibTrans" cxnId="{64611FED-457D-44CF-A5C8-755BEC03BE14}">
      <dgm:prSet/>
      <dgm:spPr/>
      <dgm:t>
        <a:bodyPr/>
        <a:lstStyle/>
        <a:p>
          <a:endParaRPr lang="en-GB"/>
        </a:p>
      </dgm:t>
    </dgm:pt>
    <dgm:pt modelId="{ABE4F0E5-9172-48E3-B478-76356022552D}">
      <dgm:prSet/>
      <dgm:spPr/>
      <dgm:t>
        <a:bodyPr/>
        <a:lstStyle/>
        <a:p>
          <a:r>
            <a:rPr lang="en-GB"/>
            <a:t>Chocolate tempering</a:t>
          </a:r>
        </a:p>
      </dgm:t>
    </dgm:pt>
    <dgm:pt modelId="{BD8B7F34-7E3E-42C7-BBAE-45975A271024}" type="parTrans" cxnId="{3AD99E2F-2EEF-4192-B80A-6083C659E11A}">
      <dgm:prSet/>
      <dgm:spPr/>
      <dgm:t>
        <a:bodyPr/>
        <a:lstStyle/>
        <a:p>
          <a:endParaRPr lang="en-GB"/>
        </a:p>
      </dgm:t>
    </dgm:pt>
    <dgm:pt modelId="{DA343A57-FCAB-41ED-935F-7AF338A29184}" type="sibTrans" cxnId="{3AD99E2F-2EEF-4192-B80A-6083C659E11A}">
      <dgm:prSet/>
      <dgm:spPr/>
      <dgm:t>
        <a:bodyPr/>
        <a:lstStyle/>
        <a:p>
          <a:endParaRPr lang="en-GB"/>
        </a:p>
      </dgm:t>
    </dgm:pt>
    <dgm:pt modelId="{82160594-627A-4E96-9DF9-04CC9168C1B7}">
      <dgm:prSet/>
      <dgm:spPr/>
      <dgm:t>
        <a:bodyPr/>
        <a:lstStyle/>
        <a:p>
          <a:r>
            <a:rPr lang="en-GB" dirty="0"/>
            <a:t>Chocolate storage</a:t>
          </a:r>
        </a:p>
      </dgm:t>
    </dgm:pt>
    <dgm:pt modelId="{E4C88F9C-9B0E-4807-9DBB-730C937A9E28}" type="parTrans" cxnId="{77653E23-224B-413C-875A-D0753E6EDBD0}">
      <dgm:prSet/>
      <dgm:spPr/>
      <dgm:t>
        <a:bodyPr/>
        <a:lstStyle/>
        <a:p>
          <a:endParaRPr lang="en-GB"/>
        </a:p>
      </dgm:t>
    </dgm:pt>
    <dgm:pt modelId="{BE591E9B-B8E7-4C1B-9199-7A710B93CBD0}" type="sibTrans" cxnId="{77653E23-224B-413C-875A-D0753E6EDBD0}">
      <dgm:prSet/>
      <dgm:spPr/>
      <dgm:t>
        <a:bodyPr/>
        <a:lstStyle/>
        <a:p>
          <a:endParaRPr lang="en-GB"/>
        </a:p>
      </dgm:t>
    </dgm:pt>
    <dgm:pt modelId="{4AD67333-0B03-45FA-BC23-9F5BDCD86DF5}">
      <dgm:prSet/>
      <dgm:spPr/>
      <dgm:t>
        <a:bodyPr/>
        <a:lstStyle/>
        <a:p>
          <a:r>
            <a:rPr lang="en-GB"/>
            <a:t>Eating </a:t>
          </a:r>
        </a:p>
      </dgm:t>
    </dgm:pt>
    <dgm:pt modelId="{4C2C652A-4CC3-4BB9-9378-7074739BB8FC}" type="parTrans" cxnId="{8479C3F6-6EE6-49E5-8BF2-EF2713EBBE44}">
      <dgm:prSet/>
      <dgm:spPr/>
      <dgm:t>
        <a:bodyPr/>
        <a:lstStyle/>
        <a:p>
          <a:endParaRPr lang="en-GB"/>
        </a:p>
      </dgm:t>
    </dgm:pt>
    <dgm:pt modelId="{CB70B824-C5B7-488E-ACBF-69BDF99DFCAE}" type="sibTrans" cxnId="{8479C3F6-6EE6-49E5-8BF2-EF2713EBBE44}">
      <dgm:prSet/>
      <dgm:spPr/>
      <dgm:t>
        <a:bodyPr/>
        <a:lstStyle/>
        <a:p>
          <a:endParaRPr lang="en-GB"/>
        </a:p>
      </dgm:t>
    </dgm:pt>
    <dgm:pt modelId="{DA21B103-7F16-4541-801C-39D1EB98C975}" type="pres">
      <dgm:prSet presAssocID="{534058C5-81EB-4039-A944-0FC5C9F6DFED}" presName="CompostProcess" presStyleCnt="0">
        <dgm:presLayoutVars>
          <dgm:dir/>
          <dgm:resizeHandles val="exact"/>
        </dgm:presLayoutVars>
      </dgm:prSet>
      <dgm:spPr/>
    </dgm:pt>
    <dgm:pt modelId="{9356ED42-D0BB-40E9-89A6-42BDA7554E2E}" type="pres">
      <dgm:prSet presAssocID="{534058C5-81EB-4039-A944-0FC5C9F6DFED}" presName="arrow" presStyleLbl="bgShp" presStyleIdx="0" presStyleCnt="1"/>
      <dgm:spPr/>
    </dgm:pt>
    <dgm:pt modelId="{C81CEEA6-D8CA-4781-BDA2-64C17ACD8473}" type="pres">
      <dgm:prSet presAssocID="{534058C5-81EB-4039-A944-0FC5C9F6DFED}" presName="linearProcess" presStyleCnt="0"/>
      <dgm:spPr/>
    </dgm:pt>
    <dgm:pt modelId="{C51B8D4F-05A9-464A-AAC6-6CEE3D168F15}" type="pres">
      <dgm:prSet presAssocID="{15BBEB0D-FF33-4ED9-B30D-09E405B9DA8A}" presName="textNode" presStyleLbl="node1" presStyleIdx="0" presStyleCnt="8">
        <dgm:presLayoutVars>
          <dgm:bulletEnabled val="1"/>
        </dgm:presLayoutVars>
      </dgm:prSet>
      <dgm:spPr/>
    </dgm:pt>
    <dgm:pt modelId="{49F0082F-8E5A-4FCF-9E57-350B99E17B0B}" type="pres">
      <dgm:prSet presAssocID="{6F77B6F4-6A5C-4CAE-9679-774D980DE843}" presName="sibTrans" presStyleCnt="0"/>
      <dgm:spPr/>
    </dgm:pt>
    <dgm:pt modelId="{35B895DD-3AF3-4FDA-B6D3-76C356B0B4A9}" type="pres">
      <dgm:prSet presAssocID="{F4A5D613-3855-4E75-9DAA-074269511632}" presName="textNode" presStyleLbl="node1" presStyleIdx="1" presStyleCnt="8">
        <dgm:presLayoutVars>
          <dgm:bulletEnabled val="1"/>
        </dgm:presLayoutVars>
      </dgm:prSet>
      <dgm:spPr/>
    </dgm:pt>
    <dgm:pt modelId="{A9F439A6-FD5B-4A82-80BA-20FE3C4B71E7}" type="pres">
      <dgm:prSet presAssocID="{C2D5944A-D311-4405-A553-8C2395D9AC4D}" presName="sibTrans" presStyleCnt="0"/>
      <dgm:spPr/>
    </dgm:pt>
    <dgm:pt modelId="{E4A76BA0-6421-4614-B6F6-87EB4E4B71A6}" type="pres">
      <dgm:prSet presAssocID="{86FA577B-D883-45A2-B904-AA4B6FD83DCC}" presName="textNode" presStyleLbl="node1" presStyleIdx="2" presStyleCnt="8">
        <dgm:presLayoutVars>
          <dgm:bulletEnabled val="1"/>
        </dgm:presLayoutVars>
      </dgm:prSet>
      <dgm:spPr/>
    </dgm:pt>
    <dgm:pt modelId="{B93A73F1-25CF-44A3-92A3-BC2DEF64352A}" type="pres">
      <dgm:prSet presAssocID="{85DB9EB6-103C-45DB-A3CC-8E5090FC1CBC}" presName="sibTrans" presStyleCnt="0"/>
      <dgm:spPr/>
    </dgm:pt>
    <dgm:pt modelId="{F4859388-243E-426C-BE60-07F1F9B6F5A0}" type="pres">
      <dgm:prSet presAssocID="{CE5B519F-2789-4003-921D-7A5B4C6B878F}" presName="textNode" presStyleLbl="node1" presStyleIdx="3" presStyleCnt="8">
        <dgm:presLayoutVars>
          <dgm:bulletEnabled val="1"/>
        </dgm:presLayoutVars>
      </dgm:prSet>
      <dgm:spPr/>
    </dgm:pt>
    <dgm:pt modelId="{58C617B0-67F0-4B4F-9B64-D2F14E89C0F0}" type="pres">
      <dgm:prSet presAssocID="{10329362-5334-47F9-878A-5F2ECBB28E47}" presName="sibTrans" presStyleCnt="0"/>
      <dgm:spPr/>
    </dgm:pt>
    <dgm:pt modelId="{E103A42F-D0D9-4C2B-A1D8-DDF75FF75EF1}" type="pres">
      <dgm:prSet presAssocID="{5128CFA3-0B38-4F46-886E-65E1C2EA371A}" presName="textNode" presStyleLbl="node1" presStyleIdx="4" presStyleCnt="8">
        <dgm:presLayoutVars>
          <dgm:bulletEnabled val="1"/>
        </dgm:presLayoutVars>
      </dgm:prSet>
      <dgm:spPr/>
    </dgm:pt>
    <dgm:pt modelId="{EE7DCA16-B6B7-4C20-8C61-B29581C63862}" type="pres">
      <dgm:prSet presAssocID="{261E2662-2D91-43F2-BE0D-0BAD61374445}" presName="sibTrans" presStyleCnt="0"/>
      <dgm:spPr/>
    </dgm:pt>
    <dgm:pt modelId="{AC115AF4-1DD9-40A8-AAB4-D8B85A522A7F}" type="pres">
      <dgm:prSet presAssocID="{ABE4F0E5-9172-48E3-B478-76356022552D}" presName="textNode" presStyleLbl="node1" presStyleIdx="5" presStyleCnt="8">
        <dgm:presLayoutVars>
          <dgm:bulletEnabled val="1"/>
        </dgm:presLayoutVars>
      </dgm:prSet>
      <dgm:spPr/>
    </dgm:pt>
    <dgm:pt modelId="{23F514A5-4E71-4158-B0CE-A1845004DF38}" type="pres">
      <dgm:prSet presAssocID="{DA343A57-FCAB-41ED-935F-7AF338A29184}" presName="sibTrans" presStyleCnt="0"/>
      <dgm:spPr/>
    </dgm:pt>
    <dgm:pt modelId="{98EB5A55-DD7D-4FB2-8A10-7EDFF1F3007F}" type="pres">
      <dgm:prSet presAssocID="{82160594-627A-4E96-9DF9-04CC9168C1B7}" presName="textNode" presStyleLbl="node1" presStyleIdx="6" presStyleCnt="8">
        <dgm:presLayoutVars>
          <dgm:bulletEnabled val="1"/>
        </dgm:presLayoutVars>
      </dgm:prSet>
      <dgm:spPr/>
    </dgm:pt>
    <dgm:pt modelId="{853F48CC-CAD7-4975-83F8-839D81A18101}" type="pres">
      <dgm:prSet presAssocID="{BE591E9B-B8E7-4C1B-9199-7A710B93CBD0}" presName="sibTrans" presStyleCnt="0"/>
      <dgm:spPr/>
    </dgm:pt>
    <dgm:pt modelId="{D63B898A-B674-434E-BC45-6F66FDFC593D}" type="pres">
      <dgm:prSet presAssocID="{4AD67333-0B03-45FA-BC23-9F5BDCD86DF5}" presName="textNode" presStyleLbl="node1" presStyleIdx="7" presStyleCnt="8">
        <dgm:presLayoutVars>
          <dgm:bulletEnabled val="1"/>
        </dgm:presLayoutVars>
      </dgm:prSet>
      <dgm:spPr/>
    </dgm:pt>
  </dgm:ptLst>
  <dgm:cxnLst>
    <dgm:cxn modelId="{D8919802-297E-4A48-BE1E-7542774BB46C}" type="presOf" srcId="{86FA577B-D883-45A2-B904-AA4B6FD83DCC}" destId="{E4A76BA0-6421-4614-B6F6-87EB4E4B71A6}" srcOrd="0" destOrd="0" presId="urn:microsoft.com/office/officeart/2005/8/layout/hProcess9"/>
    <dgm:cxn modelId="{77653E23-224B-413C-875A-D0753E6EDBD0}" srcId="{534058C5-81EB-4039-A944-0FC5C9F6DFED}" destId="{82160594-627A-4E96-9DF9-04CC9168C1B7}" srcOrd="6" destOrd="0" parTransId="{E4C88F9C-9B0E-4807-9DBB-730C937A9E28}" sibTransId="{BE591E9B-B8E7-4C1B-9199-7A710B93CBD0}"/>
    <dgm:cxn modelId="{3AD99E2F-2EEF-4192-B80A-6083C659E11A}" srcId="{534058C5-81EB-4039-A944-0FC5C9F6DFED}" destId="{ABE4F0E5-9172-48E3-B478-76356022552D}" srcOrd="5" destOrd="0" parTransId="{BD8B7F34-7E3E-42C7-BBAE-45975A271024}" sibTransId="{DA343A57-FCAB-41ED-935F-7AF338A29184}"/>
    <dgm:cxn modelId="{91366B57-F744-45D6-91F0-9D05AACDF84E}" type="presOf" srcId="{5128CFA3-0B38-4F46-886E-65E1C2EA371A}" destId="{E103A42F-D0D9-4C2B-A1D8-DDF75FF75EF1}" srcOrd="0" destOrd="0" presId="urn:microsoft.com/office/officeart/2005/8/layout/hProcess9"/>
    <dgm:cxn modelId="{48989D5D-062F-487B-A821-04E5E7198677}" type="presOf" srcId="{CE5B519F-2789-4003-921D-7A5B4C6B878F}" destId="{F4859388-243E-426C-BE60-07F1F9B6F5A0}" srcOrd="0" destOrd="0" presId="urn:microsoft.com/office/officeart/2005/8/layout/hProcess9"/>
    <dgm:cxn modelId="{D8714F67-8B20-4896-82DB-B6F4DE5ACA65}" type="presOf" srcId="{534058C5-81EB-4039-A944-0FC5C9F6DFED}" destId="{DA21B103-7F16-4541-801C-39D1EB98C975}" srcOrd="0" destOrd="0" presId="urn:microsoft.com/office/officeart/2005/8/layout/hProcess9"/>
    <dgm:cxn modelId="{546F0F7F-6FE4-4D48-A93D-A42CCDD6CF60}" srcId="{534058C5-81EB-4039-A944-0FC5C9F6DFED}" destId="{86FA577B-D883-45A2-B904-AA4B6FD83DCC}" srcOrd="2" destOrd="0" parTransId="{8704C387-8310-4AB7-8BA2-DB198688FAF6}" sibTransId="{85DB9EB6-103C-45DB-A3CC-8E5090FC1CBC}"/>
    <dgm:cxn modelId="{9A10208A-5396-4182-89C8-63696A41979A}" srcId="{534058C5-81EB-4039-A944-0FC5C9F6DFED}" destId="{15BBEB0D-FF33-4ED9-B30D-09E405B9DA8A}" srcOrd="0" destOrd="0" parTransId="{7CF20444-ED59-409E-83A5-DD335CECD026}" sibTransId="{6F77B6F4-6A5C-4CAE-9679-774D980DE843}"/>
    <dgm:cxn modelId="{ED880D8E-E623-40A0-A634-F019F440C314}" type="presOf" srcId="{F4A5D613-3855-4E75-9DAA-074269511632}" destId="{35B895DD-3AF3-4FDA-B6D3-76C356B0B4A9}" srcOrd="0" destOrd="0" presId="urn:microsoft.com/office/officeart/2005/8/layout/hProcess9"/>
    <dgm:cxn modelId="{3329ACA3-E3C3-4A61-A229-CA20440C1340}" type="presOf" srcId="{ABE4F0E5-9172-48E3-B478-76356022552D}" destId="{AC115AF4-1DD9-40A8-AAB4-D8B85A522A7F}" srcOrd="0" destOrd="0" presId="urn:microsoft.com/office/officeart/2005/8/layout/hProcess9"/>
    <dgm:cxn modelId="{197001B5-90DF-4BCF-A8CE-9E93193FD4AF}" srcId="{534058C5-81EB-4039-A944-0FC5C9F6DFED}" destId="{F4A5D613-3855-4E75-9DAA-074269511632}" srcOrd="1" destOrd="0" parTransId="{75D4FABD-4D69-4D79-BA4B-2F35CEF42B95}" sibTransId="{C2D5944A-D311-4405-A553-8C2395D9AC4D}"/>
    <dgm:cxn modelId="{A67B36B8-65F0-4E7A-95E0-B0B1E3D0C47B}" type="presOf" srcId="{4AD67333-0B03-45FA-BC23-9F5BDCD86DF5}" destId="{D63B898A-B674-434E-BC45-6F66FDFC593D}" srcOrd="0" destOrd="0" presId="urn:microsoft.com/office/officeart/2005/8/layout/hProcess9"/>
    <dgm:cxn modelId="{2333EFBA-7621-42DF-AF2D-08FE9B305952}" srcId="{534058C5-81EB-4039-A944-0FC5C9F6DFED}" destId="{CE5B519F-2789-4003-921D-7A5B4C6B878F}" srcOrd="3" destOrd="0" parTransId="{BAC430F5-B91D-43A7-9BC1-D2CE7E4FAD30}" sibTransId="{10329362-5334-47F9-878A-5F2ECBB28E47}"/>
    <dgm:cxn modelId="{FEECE2C5-EBA9-4813-95B3-438CE0484C18}" type="presOf" srcId="{82160594-627A-4E96-9DF9-04CC9168C1B7}" destId="{98EB5A55-DD7D-4FB2-8A10-7EDFF1F3007F}" srcOrd="0" destOrd="0" presId="urn:microsoft.com/office/officeart/2005/8/layout/hProcess9"/>
    <dgm:cxn modelId="{64611FED-457D-44CF-A5C8-755BEC03BE14}" srcId="{534058C5-81EB-4039-A944-0FC5C9F6DFED}" destId="{5128CFA3-0B38-4F46-886E-65E1C2EA371A}" srcOrd="4" destOrd="0" parTransId="{B376226D-4BB6-488D-929A-C02C297F981A}" sibTransId="{261E2662-2D91-43F2-BE0D-0BAD61374445}"/>
    <dgm:cxn modelId="{8479C3F6-6EE6-49E5-8BF2-EF2713EBBE44}" srcId="{534058C5-81EB-4039-A944-0FC5C9F6DFED}" destId="{4AD67333-0B03-45FA-BC23-9F5BDCD86DF5}" srcOrd="7" destOrd="0" parTransId="{4C2C652A-4CC3-4BB9-9378-7074739BB8FC}" sibTransId="{CB70B824-C5B7-488E-ACBF-69BDF99DFCAE}"/>
    <dgm:cxn modelId="{14D67CFD-5C8A-4517-BD3F-3924514CA290}" type="presOf" srcId="{15BBEB0D-FF33-4ED9-B30D-09E405B9DA8A}" destId="{C51B8D4F-05A9-464A-AAC6-6CEE3D168F15}" srcOrd="0" destOrd="0" presId="urn:microsoft.com/office/officeart/2005/8/layout/hProcess9"/>
    <dgm:cxn modelId="{A0F6BF1F-D7E3-4259-A32F-647FBAA761C3}" type="presParOf" srcId="{DA21B103-7F16-4541-801C-39D1EB98C975}" destId="{9356ED42-D0BB-40E9-89A6-42BDA7554E2E}" srcOrd="0" destOrd="0" presId="urn:microsoft.com/office/officeart/2005/8/layout/hProcess9"/>
    <dgm:cxn modelId="{C3E32B7C-FC3D-4FBB-8F75-1337B22131E9}" type="presParOf" srcId="{DA21B103-7F16-4541-801C-39D1EB98C975}" destId="{C81CEEA6-D8CA-4781-BDA2-64C17ACD8473}" srcOrd="1" destOrd="0" presId="urn:microsoft.com/office/officeart/2005/8/layout/hProcess9"/>
    <dgm:cxn modelId="{75F2FAC2-1E07-4B6A-AA52-59250D75348F}" type="presParOf" srcId="{C81CEEA6-D8CA-4781-BDA2-64C17ACD8473}" destId="{C51B8D4F-05A9-464A-AAC6-6CEE3D168F15}" srcOrd="0" destOrd="0" presId="urn:microsoft.com/office/officeart/2005/8/layout/hProcess9"/>
    <dgm:cxn modelId="{E15BFB1C-5949-4976-9DAB-908BE644081B}" type="presParOf" srcId="{C81CEEA6-D8CA-4781-BDA2-64C17ACD8473}" destId="{49F0082F-8E5A-4FCF-9E57-350B99E17B0B}" srcOrd="1" destOrd="0" presId="urn:microsoft.com/office/officeart/2005/8/layout/hProcess9"/>
    <dgm:cxn modelId="{E9A5285A-2667-423B-9C35-47E1F08AA319}" type="presParOf" srcId="{C81CEEA6-D8CA-4781-BDA2-64C17ACD8473}" destId="{35B895DD-3AF3-4FDA-B6D3-76C356B0B4A9}" srcOrd="2" destOrd="0" presId="urn:microsoft.com/office/officeart/2005/8/layout/hProcess9"/>
    <dgm:cxn modelId="{2547A909-6BF5-409F-9FD0-300ECE90DD92}" type="presParOf" srcId="{C81CEEA6-D8CA-4781-BDA2-64C17ACD8473}" destId="{A9F439A6-FD5B-4A82-80BA-20FE3C4B71E7}" srcOrd="3" destOrd="0" presId="urn:microsoft.com/office/officeart/2005/8/layout/hProcess9"/>
    <dgm:cxn modelId="{159684A4-67B8-4BA0-9A2E-330F8A262043}" type="presParOf" srcId="{C81CEEA6-D8CA-4781-BDA2-64C17ACD8473}" destId="{E4A76BA0-6421-4614-B6F6-87EB4E4B71A6}" srcOrd="4" destOrd="0" presId="urn:microsoft.com/office/officeart/2005/8/layout/hProcess9"/>
    <dgm:cxn modelId="{1DF8EDD0-2213-4BF2-B3D3-8449F8D44292}" type="presParOf" srcId="{C81CEEA6-D8CA-4781-BDA2-64C17ACD8473}" destId="{B93A73F1-25CF-44A3-92A3-BC2DEF64352A}" srcOrd="5" destOrd="0" presId="urn:microsoft.com/office/officeart/2005/8/layout/hProcess9"/>
    <dgm:cxn modelId="{F6F43F60-F49B-4646-92FA-C3265D132A00}" type="presParOf" srcId="{C81CEEA6-D8CA-4781-BDA2-64C17ACD8473}" destId="{F4859388-243E-426C-BE60-07F1F9B6F5A0}" srcOrd="6" destOrd="0" presId="urn:microsoft.com/office/officeart/2005/8/layout/hProcess9"/>
    <dgm:cxn modelId="{5A6C92A4-07C0-4A19-BD21-B0DE88D14C0D}" type="presParOf" srcId="{C81CEEA6-D8CA-4781-BDA2-64C17ACD8473}" destId="{58C617B0-67F0-4B4F-9B64-D2F14E89C0F0}" srcOrd="7" destOrd="0" presId="urn:microsoft.com/office/officeart/2005/8/layout/hProcess9"/>
    <dgm:cxn modelId="{49B94C85-6B96-4DCA-ACCF-F91CADAB67AB}" type="presParOf" srcId="{C81CEEA6-D8CA-4781-BDA2-64C17ACD8473}" destId="{E103A42F-D0D9-4C2B-A1D8-DDF75FF75EF1}" srcOrd="8" destOrd="0" presId="urn:microsoft.com/office/officeart/2005/8/layout/hProcess9"/>
    <dgm:cxn modelId="{61B9B2F7-6220-4041-9B01-D96607B7EE05}" type="presParOf" srcId="{C81CEEA6-D8CA-4781-BDA2-64C17ACD8473}" destId="{EE7DCA16-B6B7-4C20-8C61-B29581C63862}" srcOrd="9" destOrd="0" presId="urn:microsoft.com/office/officeart/2005/8/layout/hProcess9"/>
    <dgm:cxn modelId="{2FB075FD-AC1A-462F-9323-4AAF10D3DF11}" type="presParOf" srcId="{C81CEEA6-D8CA-4781-BDA2-64C17ACD8473}" destId="{AC115AF4-1DD9-40A8-AAB4-D8B85A522A7F}" srcOrd="10" destOrd="0" presId="urn:microsoft.com/office/officeart/2005/8/layout/hProcess9"/>
    <dgm:cxn modelId="{C69A7C86-4671-485D-9A29-39175018407B}" type="presParOf" srcId="{C81CEEA6-D8CA-4781-BDA2-64C17ACD8473}" destId="{23F514A5-4E71-4158-B0CE-A1845004DF38}" srcOrd="11" destOrd="0" presId="urn:microsoft.com/office/officeart/2005/8/layout/hProcess9"/>
    <dgm:cxn modelId="{9D2B241B-07EA-48FF-AF36-5F175E4F6CD1}" type="presParOf" srcId="{C81CEEA6-D8CA-4781-BDA2-64C17ACD8473}" destId="{98EB5A55-DD7D-4FB2-8A10-7EDFF1F3007F}" srcOrd="12" destOrd="0" presId="urn:microsoft.com/office/officeart/2005/8/layout/hProcess9"/>
    <dgm:cxn modelId="{F7515024-FAF6-4242-80E7-31B6D820839E}" type="presParOf" srcId="{C81CEEA6-D8CA-4781-BDA2-64C17ACD8473}" destId="{853F48CC-CAD7-4975-83F8-839D81A18101}" srcOrd="13" destOrd="0" presId="urn:microsoft.com/office/officeart/2005/8/layout/hProcess9"/>
    <dgm:cxn modelId="{1469BF97-DAA2-4413-8AAE-14E243501030}" type="presParOf" srcId="{C81CEEA6-D8CA-4781-BDA2-64C17ACD8473}" destId="{D63B898A-B674-434E-BC45-6F66FDFC593D}"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6ED42-D0BB-40E9-89A6-42BDA7554E2E}">
      <dsp:nvSpPr>
        <dsp:cNvPr id="0" name=""/>
        <dsp:cNvSpPr/>
      </dsp:nvSpPr>
      <dsp:spPr>
        <a:xfrm>
          <a:off x="788669" y="0"/>
          <a:ext cx="8938260" cy="409448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1B8D4F-05A9-464A-AAC6-6CEE3D168F15}">
      <dsp:nvSpPr>
        <dsp:cNvPr id="0" name=""/>
        <dsp:cNvSpPr/>
      </dsp:nvSpPr>
      <dsp:spPr>
        <a:xfrm>
          <a:off x="417"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Growing conditions</a:t>
          </a:r>
        </a:p>
      </dsp:txBody>
      <dsp:txXfrm>
        <a:off x="61889" y="1289816"/>
        <a:ext cx="1136309" cy="1514848"/>
      </dsp:txXfrm>
    </dsp:sp>
    <dsp:sp modelId="{35B895DD-3AF3-4FDA-B6D3-76C356B0B4A9}">
      <dsp:nvSpPr>
        <dsp:cNvPr id="0" name=""/>
        <dsp:cNvSpPr/>
      </dsp:nvSpPr>
      <dsp:spPr>
        <a:xfrm>
          <a:off x="1322633"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Fermentation of cocoa beans</a:t>
          </a:r>
        </a:p>
      </dsp:txBody>
      <dsp:txXfrm>
        <a:off x="1384105" y="1289816"/>
        <a:ext cx="1136309" cy="1514848"/>
      </dsp:txXfrm>
    </dsp:sp>
    <dsp:sp modelId="{E4A76BA0-6421-4614-B6F6-87EB4E4B71A6}">
      <dsp:nvSpPr>
        <dsp:cNvPr id="0" name=""/>
        <dsp:cNvSpPr/>
      </dsp:nvSpPr>
      <dsp:spPr>
        <a:xfrm>
          <a:off x="2644849"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Roasting of beans/nibs</a:t>
          </a:r>
        </a:p>
      </dsp:txBody>
      <dsp:txXfrm>
        <a:off x="2706321" y="1289816"/>
        <a:ext cx="1136309" cy="1514848"/>
      </dsp:txXfrm>
    </dsp:sp>
    <dsp:sp modelId="{F4859388-243E-426C-BE60-07F1F9B6F5A0}">
      <dsp:nvSpPr>
        <dsp:cNvPr id="0" name=""/>
        <dsp:cNvSpPr/>
      </dsp:nvSpPr>
      <dsp:spPr>
        <a:xfrm>
          <a:off x="3967065"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Crumb-making</a:t>
          </a:r>
        </a:p>
      </dsp:txBody>
      <dsp:txXfrm>
        <a:off x="4028537" y="1289816"/>
        <a:ext cx="1136309" cy="1514848"/>
      </dsp:txXfrm>
    </dsp:sp>
    <dsp:sp modelId="{E103A42F-D0D9-4C2B-A1D8-DDF75FF75EF1}">
      <dsp:nvSpPr>
        <dsp:cNvPr id="0" name=""/>
        <dsp:cNvSpPr/>
      </dsp:nvSpPr>
      <dsp:spPr>
        <a:xfrm>
          <a:off x="5289281"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Chocolate making</a:t>
          </a:r>
        </a:p>
      </dsp:txBody>
      <dsp:txXfrm>
        <a:off x="5350753" y="1289816"/>
        <a:ext cx="1136309" cy="1514848"/>
      </dsp:txXfrm>
    </dsp:sp>
    <dsp:sp modelId="{AC115AF4-1DD9-40A8-AAB4-D8B85A522A7F}">
      <dsp:nvSpPr>
        <dsp:cNvPr id="0" name=""/>
        <dsp:cNvSpPr/>
      </dsp:nvSpPr>
      <dsp:spPr>
        <a:xfrm>
          <a:off x="6611497"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Chocolate tempering</a:t>
          </a:r>
        </a:p>
      </dsp:txBody>
      <dsp:txXfrm>
        <a:off x="6672969" y="1289816"/>
        <a:ext cx="1136309" cy="1514848"/>
      </dsp:txXfrm>
    </dsp:sp>
    <dsp:sp modelId="{98EB5A55-DD7D-4FB2-8A10-7EDFF1F3007F}">
      <dsp:nvSpPr>
        <dsp:cNvPr id="0" name=""/>
        <dsp:cNvSpPr/>
      </dsp:nvSpPr>
      <dsp:spPr>
        <a:xfrm>
          <a:off x="7933713"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Chocolate storage</a:t>
          </a:r>
        </a:p>
      </dsp:txBody>
      <dsp:txXfrm>
        <a:off x="7995185" y="1289816"/>
        <a:ext cx="1136309" cy="1514848"/>
      </dsp:txXfrm>
    </dsp:sp>
    <dsp:sp modelId="{D63B898A-B674-434E-BC45-6F66FDFC593D}">
      <dsp:nvSpPr>
        <dsp:cNvPr id="0" name=""/>
        <dsp:cNvSpPr/>
      </dsp:nvSpPr>
      <dsp:spPr>
        <a:xfrm>
          <a:off x="9255929" y="1228344"/>
          <a:ext cx="1259253" cy="16377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Eating </a:t>
          </a:r>
        </a:p>
      </dsp:txBody>
      <dsp:txXfrm>
        <a:off x="9317401" y="1289816"/>
        <a:ext cx="1136309" cy="151484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43259B-72D7-4D09-84E6-20852EB0AF65}" type="datetimeFigureOut">
              <a:rPr lang="en-GB" smtClean="0"/>
              <a:t>09/05/2023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91685-B481-491D-ACC9-FCC2ACBCCF40}" type="slidenum">
              <a:rPr lang="en-GB" smtClean="0"/>
              <a:t>‹#›</a:t>
            </a:fld>
            <a:endParaRPr lang="en-GB"/>
          </a:p>
        </p:txBody>
      </p:sp>
    </p:spTree>
    <p:extLst>
      <p:ext uri="{BB962C8B-B14F-4D97-AF65-F5344CB8AC3E}">
        <p14:creationId xmlns:p14="http://schemas.microsoft.com/office/powerpoint/2010/main" val="346543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all those attending. </a:t>
            </a:r>
          </a:p>
        </p:txBody>
      </p:sp>
      <p:sp>
        <p:nvSpPr>
          <p:cNvPr id="4" name="Slide Number Placeholder 3"/>
          <p:cNvSpPr>
            <a:spLocks noGrp="1"/>
          </p:cNvSpPr>
          <p:nvPr>
            <p:ph type="sldNum" sz="quarter" idx="5"/>
          </p:nvPr>
        </p:nvSpPr>
        <p:spPr/>
        <p:txBody>
          <a:bodyPr/>
          <a:lstStyle/>
          <a:p>
            <a:fld id="{BC691685-B481-491D-ACC9-FCC2ACBCCF40}" type="slidenum">
              <a:rPr lang="en-GB" smtClean="0"/>
              <a:t>1</a:t>
            </a:fld>
            <a:endParaRPr lang="en-GB"/>
          </a:p>
        </p:txBody>
      </p:sp>
    </p:spTree>
    <p:extLst>
      <p:ext uri="{BB962C8B-B14F-4D97-AF65-F5344CB8AC3E}">
        <p14:creationId xmlns:p14="http://schemas.microsoft.com/office/powerpoint/2010/main" val="4269751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get a bit deeper into the chemistry of all of this.</a:t>
            </a:r>
          </a:p>
        </p:txBody>
      </p:sp>
      <p:sp>
        <p:nvSpPr>
          <p:cNvPr id="4" name="Slide Number Placeholder 3"/>
          <p:cNvSpPr>
            <a:spLocks noGrp="1"/>
          </p:cNvSpPr>
          <p:nvPr>
            <p:ph type="sldNum" sz="quarter" idx="5"/>
          </p:nvPr>
        </p:nvSpPr>
        <p:spPr/>
        <p:txBody>
          <a:bodyPr/>
          <a:lstStyle/>
          <a:p>
            <a:fld id="{BC691685-B481-491D-ACC9-FCC2ACBCCF40}" type="slidenum">
              <a:rPr lang="en-GB" smtClean="0"/>
              <a:t>10</a:t>
            </a:fld>
            <a:endParaRPr lang="en-GB"/>
          </a:p>
        </p:txBody>
      </p:sp>
    </p:spTree>
    <p:extLst>
      <p:ext uri="{BB962C8B-B14F-4D97-AF65-F5344CB8AC3E}">
        <p14:creationId xmlns:p14="http://schemas.microsoft.com/office/powerpoint/2010/main" val="98459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Enjoying a chocolate bar is only that last step of a long sequence of processes, starting from the growing of the cocoa beans to actually eating it.  Cocoa beans need to be grown, then harvested, fermented and dried. The beans are then roasted, and can then be used to make chocolate crumb or pressed to make cocoa liquor and cocoa powder.  The crumb or the powder, along with the cocoa butter are then used to make chocolate.  To mould melted chocolate it needs to be tempered, then cooled and stored, after which it can finally be eaten as a bar.</a:t>
            </a:r>
          </a:p>
          <a:p>
            <a:endParaRPr lang="en-GB" dirty="0"/>
          </a:p>
          <a:p>
            <a:r>
              <a:rPr lang="en-GB" dirty="0"/>
              <a:t>There is chemistry happening in all of these processes, even ones you may not think of as obvious.  The growing conditions – the soil, climate, rainfall, cocoa tree variety – all have an impact, as they may lead to different flavour precursor molecules being generated.  Flavour precursor molecules may be flavourless themselves, but are broken down into flavour molecules later on, especially during fermentation and roasting.</a:t>
            </a:r>
          </a:p>
          <a:p>
            <a:endParaRPr lang="en-GB" dirty="0"/>
          </a:p>
          <a:p>
            <a:r>
              <a:rPr lang="en-GB" dirty="0"/>
              <a:t>Fermentation indeed starts to break down these flavour precursor molecules into fruity flavours, as well as producing acids, and other flavour precursors.</a:t>
            </a:r>
          </a:p>
          <a:p>
            <a:endParaRPr lang="en-GB" dirty="0"/>
          </a:p>
          <a:p>
            <a:r>
              <a:rPr lang="en-GB" dirty="0"/>
              <a:t>During roasting, due to the temperature involved, more of the flavour precursors are broken down, while a lot of roasted and nutty flavours are generated as a result of the Maillard reaction.</a:t>
            </a:r>
          </a:p>
          <a:p>
            <a:endParaRPr lang="en-GB" dirty="0"/>
          </a:p>
          <a:p>
            <a:r>
              <a:rPr lang="en-GB" dirty="0"/>
              <a:t>We’ve already discussed crumb-making, and the caramelisation of the added sugar, and the “cooked” flavour development between the reaction of lactose (a sugar naturally present in milk) and proteins (mostly from the milk).</a:t>
            </a:r>
          </a:p>
          <a:p>
            <a:endParaRPr lang="en-GB" dirty="0"/>
          </a:p>
          <a:p>
            <a:r>
              <a:rPr lang="en-GB" dirty="0"/>
              <a:t>During chocolate making there is a lot of flavour refinement, such as removal of the acids to make the chocolate taste less sour, addition of flavours such as vanilla.  There is also other chemistry happening when emulsifiers are added to reduce the viscosity of the chocolate.</a:t>
            </a:r>
          </a:p>
          <a:p>
            <a:endParaRPr lang="en-GB" dirty="0"/>
          </a:p>
          <a:p>
            <a:r>
              <a:rPr lang="en-GB" dirty="0"/>
              <a:t>To have a shiny chocolate bar which has a good “snap” the melted chocolate must be tempered, which means that we need to delve into the chemistry of fat crystal formation and polymorph control.</a:t>
            </a:r>
          </a:p>
          <a:p>
            <a:endParaRPr lang="en-GB" dirty="0"/>
          </a:p>
          <a:p>
            <a:r>
              <a:rPr lang="en-GB" dirty="0"/>
              <a:t>There is chemistry also happening during storage, where a chocolate manufacturer tries to control the appearance of fat bloom, that harmless whitish haze on the surface of the bar.</a:t>
            </a:r>
          </a:p>
          <a:p>
            <a:endParaRPr lang="en-GB" dirty="0"/>
          </a:p>
          <a:p>
            <a:r>
              <a:rPr lang="en-GB" dirty="0"/>
              <a:t>Finally, munching on a piece of chocolate takes us to explore the chemistry of flavour release and mouthfeel.</a:t>
            </a:r>
          </a:p>
          <a:p>
            <a:endParaRPr lang="en-GB" dirty="0"/>
          </a:p>
          <a:p>
            <a:r>
              <a:rPr lang="en-GB" dirty="0"/>
              <a:t>In this session we’ll be focusing on the last three, including an interactive session at the end.</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11</a:t>
            </a:fld>
            <a:endParaRPr lang="en-GB"/>
          </a:p>
        </p:txBody>
      </p:sp>
    </p:spTree>
    <p:extLst>
      <p:ext uri="{BB962C8B-B14F-4D97-AF65-F5344CB8AC3E}">
        <p14:creationId xmlns:p14="http://schemas.microsoft.com/office/powerpoint/2010/main" val="3652692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Let’s start off by delving a bit deeper into what are crystal polymorphs and chocolate tempering.</a:t>
            </a:r>
          </a:p>
        </p:txBody>
      </p:sp>
      <p:sp>
        <p:nvSpPr>
          <p:cNvPr id="4" name="Slide Number Placeholder 3"/>
          <p:cNvSpPr>
            <a:spLocks noGrp="1"/>
          </p:cNvSpPr>
          <p:nvPr>
            <p:ph type="sldNum" sz="quarter" idx="5"/>
          </p:nvPr>
        </p:nvSpPr>
        <p:spPr/>
        <p:txBody>
          <a:bodyPr/>
          <a:lstStyle/>
          <a:p>
            <a:fld id="{BC691685-B481-491D-ACC9-FCC2ACBCCF40}" type="slidenum">
              <a:rPr lang="en-GB" smtClean="0"/>
              <a:t>12</a:t>
            </a:fld>
            <a:endParaRPr lang="en-GB"/>
          </a:p>
        </p:txBody>
      </p:sp>
    </p:spTree>
    <p:extLst>
      <p:ext uri="{BB962C8B-B14F-4D97-AF65-F5344CB8AC3E}">
        <p14:creationId xmlns:p14="http://schemas.microsoft.com/office/powerpoint/2010/main" val="2510944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13</a:t>
            </a:fld>
            <a:endParaRPr lang="en-GB"/>
          </a:p>
        </p:txBody>
      </p:sp>
    </p:spTree>
    <p:extLst>
      <p:ext uri="{BB962C8B-B14F-4D97-AF65-F5344CB8AC3E}">
        <p14:creationId xmlns:p14="http://schemas.microsoft.com/office/powerpoint/2010/main" val="302981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means that different polymorphs are actually a result of how the molecules making up cocoa butter stack together, depending on how the cocoa butter is handled.</a:t>
            </a:r>
          </a:p>
          <a:p>
            <a:endParaRPr lang="en-GB" dirty="0"/>
          </a:p>
          <a:p>
            <a:r>
              <a:rPr lang="en-GB" dirty="0"/>
              <a:t>There are 6 accepted polymorphs, or forms, of cocoa butter, although there are probably a number of intermediate ones too.  To get a nice and shiny bar, the manufacturer aims for Form V cocoa butter.</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14</a:t>
            </a:fld>
            <a:endParaRPr lang="en-GB"/>
          </a:p>
        </p:txBody>
      </p:sp>
    </p:spTree>
    <p:extLst>
      <p:ext uri="{BB962C8B-B14F-4D97-AF65-F5344CB8AC3E}">
        <p14:creationId xmlns:p14="http://schemas.microsoft.com/office/powerpoint/2010/main" val="1722754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15</a:t>
            </a:fld>
            <a:endParaRPr lang="en-GB"/>
          </a:p>
        </p:txBody>
      </p:sp>
    </p:spTree>
    <p:extLst>
      <p:ext uri="{BB962C8B-B14F-4D97-AF65-F5344CB8AC3E}">
        <p14:creationId xmlns:p14="http://schemas.microsoft.com/office/powerpoint/2010/main" val="3042184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As can be seen from the table, going from Form I to VI, the melting point increases with increasing form.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For an older audience: this means that the polymorphs are more thermodynamically stable.  In fact, going from Form I to Form VI, cocoa butter is crystallised in the sub-</a:t>
            </a:r>
            <a:r>
              <a:rPr lang="en-GB" sz="1200" i="1" dirty="0">
                <a:effectLst/>
                <a:latin typeface="Calibri" panose="020F0502020204030204" pitchFamily="34" charset="0"/>
                <a:ea typeface="Calibri" panose="020F0502020204030204" pitchFamily="34" charset="0"/>
                <a:cs typeface="Calibri" panose="020F0502020204030204" pitchFamily="34" charset="0"/>
              </a:rPr>
              <a:t>alpha, to alpha to beta-prime to beta forms, and in turn sub-forms of these.  Form V is a beta-2 crystal, while Form VI is a beta-1 crystal</a:t>
            </a:r>
            <a:r>
              <a:rPr lang="en-GB" sz="1200" dirty="0">
                <a:effectLst/>
                <a:latin typeface="Calibri" panose="020F0502020204030204" pitchFamily="34" charset="0"/>
                <a:ea typeface="Calibri" panose="020F0502020204030204" pitchFamily="34" charset="0"/>
                <a:cs typeface="Calibri" panose="020F0502020204030204" pitchFamily="34"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Having such a low melting point when it’s in Forms I and II, means that the chocolate is very soft and crumbly, and will spontaneously try to go to a more stable, and higher melting point, crystal forms.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Chocolate in Forms III and IV is firmer, but is still dull and doesn’t snap, and will also try and re-crystallise to the more stable Form V.</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Form V is the stable form that manufacturers strive for, although it is still not the most stable.  Form V also melts at around 34 °C, which means that it melts when put in the mouth, which makes for a very nice eating experience.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Calibri" panose="020F0502020204030204" pitchFamily="34" charset="0"/>
              </a:rPr>
              <a:t>Manufacturers can’t make the most stable form, Form VI, directly.  This only forms spontaneously during storage, albeit very slowly (in the order of months).  Form VI cocoa butter is also very hard and melts slowly in the mouth, so as a manufacturer you would actually want your chocolate to stay in Form V.</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16</a:t>
            </a:fld>
            <a:endParaRPr lang="en-GB"/>
          </a:p>
        </p:txBody>
      </p:sp>
    </p:spTree>
    <p:extLst>
      <p:ext uri="{BB962C8B-B14F-4D97-AF65-F5344CB8AC3E}">
        <p14:creationId xmlns:p14="http://schemas.microsoft.com/office/powerpoint/2010/main" val="265599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tempering?  Tempering is the process where chocolate is melted then cooled down in a controlled manner.  This is important because if chocolate is not tempered correctly it doesn’t end up having a nice shiny surface and a good snap, which we all look for when buying and eating chocolate.</a:t>
            </a:r>
          </a:p>
          <a:p>
            <a:endParaRPr lang="en-GB" dirty="0"/>
          </a:p>
          <a:p>
            <a:r>
              <a:rPr lang="en-GB" dirty="0"/>
              <a:t>Why is this important?  Cocoa butter is polymorphic, which means that not only do crystals form when cocoa butter is cooled down and changes from liquid to solid, but it can also form different “forms” of crystals when it cools.  Which “form” it crystallises to depends on how it is cooled down.</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17</a:t>
            </a:fld>
            <a:endParaRPr lang="en-GB"/>
          </a:p>
        </p:txBody>
      </p:sp>
    </p:spTree>
    <p:extLst>
      <p:ext uri="{BB962C8B-B14F-4D97-AF65-F5344CB8AC3E}">
        <p14:creationId xmlns:p14="http://schemas.microsoft.com/office/powerpoint/2010/main" val="476279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18</a:t>
            </a:fld>
            <a:endParaRPr lang="en-GB"/>
          </a:p>
        </p:txBody>
      </p:sp>
    </p:spTree>
    <p:extLst>
      <p:ext uri="{BB962C8B-B14F-4D97-AF65-F5344CB8AC3E}">
        <p14:creationId xmlns:p14="http://schemas.microsoft.com/office/powerpoint/2010/main" val="3644670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There are two methods to temper chocolate, both involving the careful control of the temperature of the chocolate.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Starting with solid chocolate, it needs to be melted out completely by heating to 45-50 </a:t>
            </a:r>
            <a:r>
              <a:rPr lang="en-GB" sz="1200" dirty="0">
                <a:effectLst/>
                <a:latin typeface="Calibri" panose="020F0502020204030204" pitchFamily="34" charset="0"/>
                <a:ea typeface="Calibri" panose="020F0502020204030204" pitchFamily="34" charset="0"/>
                <a:cs typeface="Calibri" panose="020F0502020204030204" pitchFamily="34" charset="0"/>
              </a:rPr>
              <a:t>°</a:t>
            </a:r>
            <a:r>
              <a:rPr lang="en-GB" sz="1200" dirty="0">
                <a:effectLst/>
                <a:latin typeface="Calibri" panose="020F0502020204030204" pitchFamily="34" charset="0"/>
                <a:ea typeface="Calibri" panose="020F0502020204030204" pitchFamily="34" charset="0"/>
                <a:cs typeface="Times New Roman" panose="02020603050405020304" pitchFamily="18" charset="0"/>
              </a:rPr>
              <a:t>C.  At this temperature the cocoa butter molecules are completely disordered, shown by non-aligned grey molecules.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You then have two options, shown by the solid line and dashed line.  If you choose to follow the solid line, once the chocolate has been melted out fully, you then cool it again to around 33 </a:t>
            </a:r>
            <a:r>
              <a:rPr lang="en-GB" sz="1200" dirty="0">
                <a:effectLst/>
                <a:latin typeface="Calibri" panose="020F0502020204030204" pitchFamily="34" charset="0"/>
                <a:ea typeface="Calibri" panose="020F0502020204030204" pitchFamily="34" charset="0"/>
                <a:cs typeface="Calibri" panose="020F0502020204030204" pitchFamily="34" charset="0"/>
              </a:rPr>
              <a:t>°</a:t>
            </a:r>
            <a:r>
              <a:rPr lang="en-GB" sz="1200" dirty="0">
                <a:effectLst/>
                <a:latin typeface="Calibri" panose="020F0502020204030204" pitchFamily="34" charset="0"/>
                <a:ea typeface="Calibri" panose="020F0502020204030204" pitchFamily="34" charset="0"/>
                <a:cs typeface="Times New Roman" panose="02020603050405020304" pitchFamily="18" charset="0"/>
              </a:rPr>
              <a:t>C, at which point you “seed“ that melted chocolate by adding chocolate or cocoa butter which has already been tempered to contain only Form V seeds.  Why is the temperature important?  If the “seeds” are added at a high temperature, then the “seeds” would melt out.  At a lower temperature you start going into dashed-line territory, i.e. you would spontaneously start forming crystals, including unwanted forms.  If you do decide to “seed” the chocolate, and follow the solid line (Method 1) at this point you’ll have some cocoa butter seeds (aligned molecules in pink) and some melted cocoa butter (grey non-aligned molecules).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If you decide to go down the dashed-line route (Method 2), you will spontaneously form cocoa butter crystals, however these will be of different forms (shown as blue and pink), which include undesired forms.  You thus have to re-heat the chocolate to melt out the undesired crystal forms, as the undesired crystal forms have a lower melting point, as we saw previously.</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Using either method, you end up with properly tempered liquid chocolate, i.e. all the crystals present is in Form V, however not all of the fat crystals are crystalline yet, and hence the chocolate is still liquid, if quite thick.</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On letting the chocolate set, the crystals act as templates for the liquid fat molecules, which means that the liquid fat crystals stack on top of the crystallise fat molecules.  This leads to the chocolate turning solid.</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Which method is used is irrelevant, as long as you’re careful with the temperatures used, as both mean that you end up with well-tempered chocolate.  In generally, however, Method 1 is commonly used at home, where one would add grated chocolate to melted chocolate.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Method 2 is the preferred method of chocolate manufacturers and chocolatiers.</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19</a:t>
            </a:fld>
            <a:endParaRPr lang="en-GB"/>
          </a:p>
        </p:txBody>
      </p:sp>
    </p:spTree>
    <p:extLst>
      <p:ext uri="{BB962C8B-B14F-4D97-AF65-F5344CB8AC3E}">
        <p14:creationId xmlns:p14="http://schemas.microsoft.com/office/powerpoint/2010/main" val="344401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with a very brief history of chocolate, and its introduction into Britain.</a:t>
            </a:r>
          </a:p>
        </p:txBody>
      </p:sp>
      <p:sp>
        <p:nvSpPr>
          <p:cNvPr id="4" name="Slide Number Placeholder 3"/>
          <p:cNvSpPr>
            <a:spLocks noGrp="1"/>
          </p:cNvSpPr>
          <p:nvPr>
            <p:ph type="sldNum" sz="quarter" idx="5"/>
          </p:nvPr>
        </p:nvSpPr>
        <p:spPr/>
        <p:txBody>
          <a:bodyPr/>
          <a:lstStyle/>
          <a:p>
            <a:fld id="{BC691685-B481-491D-ACC9-FCC2ACBCCF40}" type="slidenum">
              <a:rPr lang="en-GB" smtClean="0"/>
              <a:t>2</a:t>
            </a:fld>
            <a:endParaRPr lang="en-GB"/>
          </a:p>
        </p:txBody>
      </p:sp>
    </p:spTree>
    <p:extLst>
      <p:ext uri="{BB962C8B-B14F-4D97-AF65-F5344CB8AC3E}">
        <p14:creationId xmlns:p14="http://schemas.microsoft.com/office/powerpoint/2010/main" val="75164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from tempering, and the chemistry of crystallisation from melts, to a different crystallisation phenomenon, that of fat bloom, and how to control it.</a:t>
            </a:r>
          </a:p>
        </p:txBody>
      </p:sp>
      <p:sp>
        <p:nvSpPr>
          <p:cNvPr id="4" name="Slide Number Placeholder 3"/>
          <p:cNvSpPr>
            <a:spLocks noGrp="1"/>
          </p:cNvSpPr>
          <p:nvPr>
            <p:ph type="sldNum" sz="quarter" idx="5"/>
          </p:nvPr>
        </p:nvSpPr>
        <p:spPr/>
        <p:txBody>
          <a:bodyPr/>
          <a:lstStyle/>
          <a:p>
            <a:fld id="{BC691685-B481-491D-ACC9-FCC2ACBCCF40}" type="slidenum">
              <a:rPr lang="en-GB" smtClean="0"/>
              <a:t>20</a:t>
            </a:fld>
            <a:endParaRPr lang="en-GB"/>
          </a:p>
        </p:txBody>
      </p:sp>
    </p:spTree>
    <p:extLst>
      <p:ext uri="{BB962C8B-B14F-4D97-AF65-F5344CB8AC3E}">
        <p14:creationId xmlns:p14="http://schemas.microsoft.com/office/powerpoint/2010/main" val="2192197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First of all, what is fat bloom?  Fat bloom is usually observed as a “fuzz” on the chocolate surface, or it has patches which are pale and others which are dark.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i="1" dirty="0">
                <a:effectLst/>
                <a:latin typeface="Calibri" panose="020F0502020204030204" pitchFamily="34" charset="0"/>
                <a:ea typeface="Calibri" panose="020F0502020204030204" pitchFamily="34" charset="0"/>
                <a:cs typeface="Times New Roman" panose="02020603050405020304" pitchFamily="18" charset="0"/>
              </a:rPr>
              <a:t>For an older audience: fat bloom is actually seen because the fat crystals are so irregular and large that they scatter light, which shows up as a pale colour.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As you can see in the picture, on the left you have a well-tempered dark chocolate.  It’s shiny, and you can “hear it” snap.  In the middle you can see a bloomed dark chocolate, with a pale surface.  This is the type of bloom that happens spontaneously with time.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For an older audience: this is generally a result of Form V cocoa butter re-crystallising to Form VI, i.e. the more thermodynamically stable form of cocoa butter</a:t>
            </a:r>
            <a:r>
              <a:rPr lang="en-GB" sz="1200" dirty="0">
                <a:effectLst/>
                <a:latin typeface="Calibri" panose="020F0502020204030204" pitchFamily="34" charset="0"/>
                <a:ea typeface="Calibri" panose="020F0502020204030204" pitchFamily="34" charset="0"/>
                <a:cs typeface="Times New Roman" panose="02020603050405020304" pitchFamily="18" charset="0"/>
              </a:rPr>
              <a:t>).  On the right you can see a dark chocolate which has been thermally abused, i.e. it’s been left in the sun, which has caused it to melt and re-crystallise (re-solidify) on its own.</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Bloomed chocolate tends to put people off as it can look a bit like mould.  There is however nothing mouldy or harmful about bloomed chocolate in any way.  it may just not feel as pleasant in the mouth.</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The causes for these two types of bloom are different, but they are both due to the uncontrolled crystallisation of fat crystals.</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21</a:t>
            </a:fld>
            <a:endParaRPr lang="en-GB"/>
          </a:p>
        </p:txBody>
      </p:sp>
    </p:spTree>
    <p:extLst>
      <p:ext uri="{BB962C8B-B14F-4D97-AF65-F5344CB8AC3E}">
        <p14:creationId xmlns:p14="http://schemas.microsoft.com/office/powerpoint/2010/main" val="958763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When fat bloom occurs spontaneously, i.e. not because it’s been left in the sun, it can occur for a number of reasons.</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As shown in the previous slide, as in the middle chocolate, you can get spontaneous fat crystal re-crystallisation if you leave it in the cupboard for too long.</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As we also saw earlier, less stable forms will want to transform to a more stable form.  This means that a chocolate which has not been tempered properly will want to reach Form V, and this recrystallisation from lower Forms to form V shows up as bloom, usually as a lot of paler streaks or a blotched appearance.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Fat migration from a filling, or nut inclusions, is a common cause of bloom.  This is usually seen in dark chocolate with hazelnuts in, or pralines which are filled with a nut-flavoured filling.  This causes oils from the nuts or filling to migrate to the surface of the chocolate. These oils then interact with the fat crystals on the surface of the chocolate, again eventually causing them to re-crystallise in an uncontrolled manner.</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Temperature cycling, or temperature abuse, is also another reason.  This doesn’t mean that the chocolate has necessarily been melted out, as we could see in the previous slide.  The chocolate may still remain solid, however the storage temperature goes up and down multiple times, which again can cause crystal instability.</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22</a:t>
            </a:fld>
            <a:endParaRPr lang="en-GB"/>
          </a:p>
        </p:txBody>
      </p:sp>
    </p:spTree>
    <p:extLst>
      <p:ext uri="{BB962C8B-B14F-4D97-AF65-F5344CB8AC3E}">
        <p14:creationId xmlns:p14="http://schemas.microsoft.com/office/powerpoint/2010/main" val="325197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We’ve already spoken about the first two things a manufacturer, and we, can do – keeping a stable storage temperature, and tempering chocolate correctly.</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There is however also a lot of chemistry that can be used to prevent, or slow down, the formation off at bloom.</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There’s the formulation of the chocolate itself.  Adding milk fat affects not only the flavour and texture of the chocolate, but it has been shown that adding enough also slows down fat bloom formation considerably.  Adding too much however will make the chocolate too soft and may actually cause fat bloom.</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i="1" dirty="0">
                <a:effectLst/>
                <a:latin typeface="Calibri" panose="020F0502020204030204" pitchFamily="34" charset="0"/>
                <a:ea typeface="Calibri" panose="020F0502020204030204" pitchFamily="34" charset="0"/>
                <a:cs typeface="Times New Roman" panose="02020603050405020304" pitchFamily="18" charset="0"/>
              </a:rPr>
              <a:t>For an older audience: cocoa butter is mostly made up long-chain palmitic, stearic and oleic fatty acids, while it has been shown that the addition of a small proportion of medium-chain lauric fats, which milk fat contains, but cocoa butter is poor in, helps to prevent against fat bloom.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Milk fat however is not the only fat which can be used, and there are other speciality fats which can also be used.</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i="1" dirty="0">
                <a:effectLst/>
                <a:latin typeface="Calibri" panose="020F0502020204030204" pitchFamily="34" charset="0"/>
                <a:ea typeface="Calibri" panose="020F0502020204030204" pitchFamily="34" charset="0"/>
                <a:cs typeface="Times New Roman" panose="02020603050405020304" pitchFamily="18" charset="0"/>
              </a:rPr>
              <a:t>For an older audience: this includes the rare and expensive BOB triacylglycerides (behenic-oleic-behenic, but also some specific emulsifiers, especially STS (</a:t>
            </a:r>
            <a:r>
              <a:rPr lang="en-GB" sz="1200" i="1" dirty="0" err="1">
                <a:effectLst/>
                <a:latin typeface="Calibri" panose="020F0502020204030204" pitchFamily="34" charset="0"/>
                <a:ea typeface="Calibri" panose="020F0502020204030204" pitchFamily="34" charset="0"/>
                <a:cs typeface="Times New Roman" panose="02020603050405020304" pitchFamily="18" charset="0"/>
              </a:rPr>
              <a:t>sorbitan</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a:t>
            </a:r>
            <a:r>
              <a:rPr lang="en-GB" sz="1200" i="1" dirty="0" err="1">
                <a:effectLst/>
                <a:latin typeface="Calibri" panose="020F0502020204030204" pitchFamily="34" charset="0"/>
                <a:ea typeface="Calibri" panose="020F0502020204030204" pitchFamily="34" charset="0"/>
                <a:cs typeface="Times New Roman" panose="02020603050405020304" pitchFamily="18" charset="0"/>
              </a:rPr>
              <a:t>tristearate</a:t>
            </a:r>
            <a:r>
              <a:rPr lang="en-GB" sz="1200" i="1" dirty="0">
                <a:effectLst/>
                <a:latin typeface="Calibri" panose="020F0502020204030204" pitchFamily="34" charset="0"/>
                <a:ea typeface="Calibri" panose="020F0502020204030204" pitchFamily="34" charset="0"/>
                <a:cs typeface="Times New Roman" panose="02020603050405020304" pitchFamily="18" charset="0"/>
              </a:rPr>
              <a:t>).  It is thought that the latter caps the crystals formed, preventing any further templating, and hence the crystals can’t grow any larger, hence can’t scatter light as they aren’t large enough to do so, and hence no bloom is observed.</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Finally, the filling formulation has also to be taken into consideration.  If the filling is made up of too many fats which are considered “incompatible” with cocoa butter, such as liquid oils (e.g. hazelnut oil), or coconut oil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for an older audience: which is very high in lauric fats</a:t>
            </a:r>
            <a:r>
              <a:rPr lang="en-GB" sz="1200" dirty="0">
                <a:effectLst/>
                <a:latin typeface="Calibri" panose="020F0502020204030204" pitchFamily="34" charset="0"/>
                <a:ea typeface="Calibri" panose="020F0502020204030204" pitchFamily="34" charset="0"/>
                <a:cs typeface="Times New Roman" panose="02020603050405020304" pitchFamily="18" charset="0"/>
              </a:rPr>
              <a:t>), then the interaction of these, or, in other words, their chemistry, can easily lead to fat bloom formation.</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23</a:t>
            </a:fld>
            <a:endParaRPr lang="en-GB"/>
          </a:p>
        </p:txBody>
      </p:sp>
    </p:spTree>
    <p:extLst>
      <p:ext uri="{BB962C8B-B14F-4D97-AF65-F5344CB8AC3E}">
        <p14:creationId xmlns:p14="http://schemas.microsoft.com/office/powerpoint/2010/main" val="823471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Both taste (which you perceive with the tongue – sweet, salty, sour, bitter, umami)</a:t>
            </a:r>
          </a:p>
          <a:p>
            <a:pPr marL="0" lvl="0" indent="0">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and aroma which you perceive with the nose.</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24</a:t>
            </a:fld>
            <a:endParaRPr lang="en-GB"/>
          </a:p>
        </p:txBody>
      </p:sp>
    </p:spTree>
    <p:extLst>
      <p:ext uri="{BB962C8B-B14F-4D97-AF65-F5344CB8AC3E}">
        <p14:creationId xmlns:p14="http://schemas.microsoft.com/office/powerpoint/2010/main" val="40696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Further info in case there are questions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Other tastes have been identified :</a:t>
            </a:r>
          </a:p>
          <a:p>
            <a:r>
              <a:rPr lang="en-GB" dirty="0">
                <a:latin typeface="Tahoma" panose="020B0604030504040204" pitchFamily="34" charset="0"/>
                <a:ea typeface="Tahoma" panose="020B0604030504040204" pitchFamily="34" charset="0"/>
                <a:cs typeface="Tahoma" panose="020B0604030504040204" pitchFamily="34" charset="0"/>
              </a:rPr>
              <a:t>• Fat taste – CD36 receptors identified which respond to fatty acids (need lipase to break down the fats)</a:t>
            </a:r>
          </a:p>
          <a:p>
            <a:r>
              <a:rPr lang="en-GB" dirty="0">
                <a:latin typeface="Tahoma" panose="020B0604030504040204" pitchFamily="34" charset="0"/>
                <a:ea typeface="Tahoma" panose="020B0604030504040204" pitchFamily="34" charset="0"/>
                <a:cs typeface="Tahoma" panose="020B0604030504040204" pitchFamily="34" charset="0"/>
              </a:rPr>
              <a:t>• Kokumi – delicious, rich </a:t>
            </a:r>
            <a:r>
              <a:rPr lang="en-GB" dirty="0" err="1">
                <a:latin typeface="Tahoma" panose="020B0604030504040204" pitchFamily="34" charset="0"/>
                <a:ea typeface="Tahoma" panose="020B0604030504040204" pitchFamily="34" charset="0"/>
                <a:cs typeface="Tahoma" panose="020B0604030504040204" pitchFamily="34" charset="0"/>
              </a:rPr>
              <a:t>mouthfullness</a:t>
            </a:r>
            <a:r>
              <a:rPr lang="en-GB" dirty="0">
                <a:latin typeface="Tahoma" panose="020B0604030504040204" pitchFamily="34" charset="0"/>
                <a:ea typeface="Tahoma" panose="020B0604030504040204" pitchFamily="34" charset="0"/>
                <a:cs typeface="Tahoma" panose="020B0604030504040204" pitchFamily="34" charset="0"/>
              </a:rPr>
              <a:t>, calcium ion channels have been discovered  </a:t>
            </a:r>
            <a:r>
              <a:rPr lang="en-GB" dirty="0" err="1">
                <a:latin typeface="Tahoma" panose="020B0604030504040204" pitchFamily="34" charset="0"/>
                <a:ea typeface="Tahoma" panose="020B0604030504040204" pitchFamily="34" charset="0"/>
                <a:cs typeface="Tahoma" panose="020B0604030504040204" pitchFamily="34" charset="0"/>
              </a:rPr>
              <a:t>CaSR</a:t>
            </a:r>
            <a:r>
              <a:rPr lang="en-GB" dirty="0">
                <a:latin typeface="Tahoma" panose="020B0604030504040204" pitchFamily="34" charset="0"/>
                <a:ea typeface="Tahoma" panose="020B0604030504040204" pitchFamily="34" charset="0"/>
                <a:cs typeface="Tahoma" panose="020B0604030504040204" pitchFamily="34" charset="0"/>
              </a:rPr>
              <a:t> which are activated by g-glutamyl peptides</a:t>
            </a:r>
          </a:p>
          <a:p>
            <a:r>
              <a:rPr lang="en-GB" dirty="0">
                <a:latin typeface="Tahoma" panose="020B0604030504040204" pitchFamily="34" charset="0"/>
                <a:ea typeface="Tahoma" panose="020B0604030504040204" pitchFamily="34" charset="0"/>
                <a:cs typeface="Tahoma" panose="020B0604030504040204" pitchFamily="34" charset="0"/>
              </a:rPr>
              <a:t>• Metallic taste</a:t>
            </a:r>
          </a:p>
          <a:p>
            <a:r>
              <a:rPr lang="en-GB" dirty="0">
                <a:latin typeface="Tahoma" panose="020B0604030504040204" pitchFamily="34" charset="0"/>
                <a:ea typeface="Tahoma" panose="020B0604030504040204" pitchFamily="34" charset="0"/>
                <a:cs typeface="Tahoma" panose="020B0604030504040204" pitchFamily="34" charset="0"/>
              </a:rPr>
              <a:t>• Water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Aroma</a:t>
            </a:r>
          </a:p>
          <a:p>
            <a:r>
              <a:rPr lang="en-GB" dirty="0">
                <a:latin typeface="Tahoma" panose="020B0604030504040204" pitchFamily="34" charset="0"/>
                <a:ea typeface="Tahoma" panose="020B0604030504040204" pitchFamily="34" charset="0"/>
                <a:cs typeface="Tahoma" panose="020B0604030504040204" pitchFamily="34" charset="0"/>
              </a:rPr>
              <a:t>Our noses are more sensitive to some compounds than even the most sophisticated analytical instruments.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solidFill>
                  <a:srgbClr val="FF0000"/>
                </a:solidFill>
                <a:latin typeface="Tahoma" panose="020B0604030504040204" pitchFamily="34" charset="0"/>
                <a:ea typeface="Tahoma" panose="020B0604030504040204" pitchFamily="34" charset="0"/>
                <a:cs typeface="Tahoma" panose="020B0604030504040204" pitchFamily="34" charset="0"/>
              </a:rPr>
              <a:t>So what type of aromas do you expect in chocolate?</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25</a:t>
            </a:fld>
            <a:endParaRPr lang="en-GB"/>
          </a:p>
        </p:txBody>
      </p:sp>
    </p:spTree>
    <p:extLst>
      <p:ext uri="{BB962C8B-B14F-4D97-AF65-F5344CB8AC3E}">
        <p14:creationId xmlns:p14="http://schemas.microsoft.com/office/powerpoint/2010/main" val="3981140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Questions for the audience</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What does it smell of (without the pictures)?</a:t>
            </a:r>
          </a:p>
          <a:p>
            <a:r>
              <a:rPr lang="en-GB" dirty="0">
                <a:latin typeface="Tahoma" panose="020B0604030504040204" pitchFamily="34" charset="0"/>
                <a:ea typeface="Tahoma" panose="020B0604030504040204" pitchFamily="34" charset="0"/>
                <a:cs typeface="Tahoma" panose="020B0604030504040204" pitchFamily="34" charset="0"/>
              </a:rPr>
              <a:t>Does it remind you of any of these? (with the pictures)</a:t>
            </a:r>
          </a:p>
          <a:p>
            <a:r>
              <a:rPr lang="en-GB" dirty="0">
                <a:latin typeface="Tahoma" panose="020B0604030504040204" pitchFamily="34" charset="0"/>
                <a:ea typeface="Tahoma" panose="020B0604030504040204" pitchFamily="34" charset="0"/>
                <a:cs typeface="Tahoma" panose="020B0604030504040204" pitchFamily="34" charset="0"/>
              </a:rPr>
              <a:t>Usually buttery, creamy, toffee, butter popcorn, but any answer goes!</a:t>
            </a:r>
          </a:p>
          <a:p>
            <a:r>
              <a:rPr lang="en-GB" dirty="0">
                <a:latin typeface="Tahoma" panose="020B0604030504040204" pitchFamily="34" charset="0"/>
                <a:ea typeface="Tahoma" panose="020B0604030504040204" pitchFamily="34" charset="0"/>
                <a:cs typeface="Tahoma" panose="020B0604030504040204" pitchFamily="34" charset="0"/>
              </a:rPr>
              <a:t>Do you expect to find it in chocolate?</a:t>
            </a:r>
          </a:p>
          <a:p>
            <a:r>
              <a:rPr lang="en-GB" dirty="0">
                <a:latin typeface="Tahoma" panose="020B0604030504040204" pitchFamily="34" charset="0"/>
                <a:ea typeface="Tahoma" panose="020B0604030504040204" pitchFamily="34" charset="0"/>
                <a:cs typeface="Tahoma" panose="020B0604030504040204" pitchFamily="34" charset="0"/>
              </a:rPr>
              <a:t>If so what kind of chocolate – milk chocolate?</a:t>
            </a:r>
          </a:p>
          <a:p>
            <a:r>
              <a:rPr lang="en-GB" dirty="0">
                <a:latin typeface="Tahoma" panose="020B0604030504040204" pitchFamily="34" charset="0"/>
                <a:ea typeface="Tahoma" panose="020B0604030504040204" pitchFamily="34" charset="0"/>
                <a:cs typeface="Tahoma" panose="020B0604030504040204" pitchFamily="34" charset="0"/>
              </a:rPr>
              <a:t>How many carbon atoms?</a:t>
            </a:r>
          </a:p>
          <a:p>
            <a:r>
              <a:rPr lang="en-GB" dirty="0">
                <a:latin typeface="Tahoma" panose="020B0604030504040204" pitchFamily="34" charset="0"/>
                <a:ea typeface="Tahoma" panose="020B0604030504040204" pitchFamily="34" charset="0"/>
                <a:cs typeface="Tahoma" panose="020B0604030504040204" pitchFamily="34" charset="0"/>
              </a:rPr>
              <a:t>What are the functional groups?</a:t>
            </a:r>
          </a:p>
          <a:p>
            <a:r>
              <a:rPr lang="en-GB" dirty="0">
                <a:latin typeface="Tahoma" panose="020B0604030504040204" pitchFamily="34" charset="0"/>
                <a:ea typeface="Tahoma" panose="020B0604030504040204" pitchFamily="34" charset="0"/>
                <a:cs typeface="Tahoma" panose="020B0604030504040204" pitchFamily="34" charset="0"/>
              </a:rPr>
              <a:t>What carbon number are they on?</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26</a:t>
            </a:fld>
            <a:endParaRPr lang="en-GB"/>
          </a:p>
        </p:txBody>
      </p:sp>
    </p:spTree>
    <p:extLst>
      <p:ext uri="{BB962C8B-B14F-4D97-AF65-F5344CB8AC3E}">
        <p14:creationId xmlns:p14="http://schemas.microsoft.com/office/powerpoint/2010/main" val="3747442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Questions for the audience</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What does it smell of (without the pictures)?</a:t>
            </a:r>
          </a:p>
          <a:p>
            <a:r>
              <a:rPr lang="en-GB" dirty="0">
                <a:latin typeface="Tahoma" panose="020B0604030504040204" pitchFamily="34" charset="0"/>
                <a:ea typeface="Tahoma" panose="020B0604030504040204" pitchFamily="34" charset="0"/>
                <a:cs typeface="Tahoma" panose="020B0604030504040204" pitchFamily="34" charset="0"/>
              </a:rPr>
              <a:t>Does it remind you of any of these? (with the pictures)</a:t>
            </a:r>
          </a:p>
          <a:p>
            <a:r>
              <a:rPr lang="en-GB" dirty="0">
                <a:latin typeface="Tahoma" panose="020B0604030504040204" pitchFamily="34" charset="0"/>
                <a:ea typeface="Tahoma" panose="020B0604030504040204" pitchFamily="34" charset="0"/>
                <a:cs typeface="Tahoma" panose="020B0604030504040204" pitchFamily="34" charset="0"/>
              </a:rPr>
              <a:t>Vanilla ice cream, vanilla icing, vanilla muffins!</a:t>
            </a:r>
          </a:p>
          <a:p>
            <a:r>
              <a:rPr lang="en-GB" dirty="0">
                <a:latin typeface="Tahoma" panose="020B0604030504040204" pitchFamily="34" charset="0"/>
                <a:ea typeface="Tahoma" panose="020B0604030504040204" pitchFamily="34" charset="0"/>
                <a:cs typeface="Tahoma" panose="020B0604030504040204" pitchFamily="34" charset="0"/>
              </a:rPr>
              <a:t>It’s a </a:t>
            </a:r>
            <a:r>
              <a:rPr lang="en-GB" dirty="0" err="1">
                <a:latin typeface="Tahoma" panose="020B0604030504040204" pitchFamily="34" charset="0"/>
                <a:ea typeface="Tahoma" panose="020B0604030504040204" pitchFamily="34" charset="0"/>
                <a:cs typeface="Tahoma" panose="020B0604030504040204" pitchFamily="34" charset="0"/>
              </a:rPr>
              <a:t>delctae</a:t>
            </a:r>
            <a:r>
              <a:rPr lang="en-GB" dirty="0">
                <a:latin typeface="Tahoma" panose="020B0604030504040204" pitchFamily="34" charset="0"/>
                <a:ea typeface="Tahoma" panose="020B0604030504040204" pitchFamily="34" charset="0"/>
                <a:cs typeface="Tahoma" panose="020B0604030504040204" pitchFamily="34" charset="0"/>
              </a:rPr>
              <a:t> orchid – that’s why there is a flower</a:t>
            </a:r>
          </a:p>
          <a:p>
            <a:r>
              <a:rPr lang="en-GB" dirty="0">
                <a:latin typeface="Tahoma" panose="020B0604030504040204" pitchFamily="34" charset="0"/>
                <a:ea typeface="Tahoma" panose="020B0604030504040204" pitchFamily="34" charset="0"/>
                <a:cs typeface="Tahoma" panose="020B0604030504040204" pitchFamily="34" charset="0"/>
              </a:rPr>
              <a:t>Do you expect to find it in chocolate?</a:t>
            </a:r>
          </a:p>
          <a:p>
            <a:r>
              <a:rPr lang="en-GB" dirty="0">
                <a:latin typeface="Tahoma" panose="020B0604030504040204" pitchFamily="34" charset="0"/>
                <a:ea typeface="Tahoma" panose="020B0604030504040204" pitchFamily="34" charset="0"/>
                <a:cs typeface="Tahoma" panose="020B0604030504040204" pitchFamily="34" charset="0"/>
              </a:rPr>
              <a:t>Yes, its very commonly added to chocolate</a:t>
            </a:r>
          </a:p>
          <a:p>
            <a:r>
              <a:rPr lang="en-GB" dirty="0">
                <a:latin typeface="Tahoma" panose="020B0604030504040204" pitchFamily="34" charset="0"/>
                <a:ea typeface="Tahoma" panose="020B0604030504040204" pitchFamily="34" charset="0"/>
                <a:cs typeface="Tahoma" panose="020B0604030504040204" pitchFamily="34" charset="0"/>
              </a:rPr>
              <a:t>And the green beans – that’s what vanilla looks like before it is “cured”</a:t>
            </a:r>
          </a:p>
          <a:p>
            <a:r>
              <a:rPr lang="en-GB" dirty="0">
                <a:latin typeface="Tahoma" panose="020B0604030504040204" pitchFamily="34" charset="0"/>
                <a:ea typeface="Tahoma" panose="020B0604030504040204" pitchFamily="34" charset="0"/>
                <a:cs typeface="Tahoma" panose="020B0604030504040204" pitchFamily="34" charset="0"/>
              </a:rPr>
              <a:t>Curing is a fermentation.</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27</a:t>
            </a:fld>
            <a:endParaRPr lang="en-GB"/>
          </a:p>
        </p:txBody>
      </p:sp>
    </p:spTree>
    <p:extLst>
      <p:ext uri="{BB962C8B-B14F-4D97-AF65-F5344CB8AC3E}">
        <p14:creationId xmlns:p14="http://schemas.microsoft.com/office/powerpoint/2010/main" val="212073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Questions for the audience</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What does it smell of (without the pictures)?</a:t>
            </a:r>
          </a:p>
          <a:p>
            <a:r>
              <a:rPr lang="en-GB" dirty="0">
                <a:latin typeface="Tahoma" panose="020B0604030504040204" pitchFamily="34" charset="0"/>
                <a:ea typeface="Tahoma" panose="020B0604030504040204" pitchFamily="34" charset="0"/>
                <a:cs typeface="Tahoma" panose="020B0604030504040204" pitchFamily="34" charset="0"/>
              </a:rPr>
              <a:t>Does it remind you of any of these? (with the pictures)</a:t>
            </a:r>
          </a:p>
          <a:p>
            <a:r>
              <a:rPr lang="en-GB" dirty="0">
                <a:latin typeface="Tahoma" panose="020B0604030504040204" pitchFamily="34" charset="0"/>
                <a:ea typeface="Tahoma" panose="020B0604030504040204" pitchFamily="34" charset="0"/>
                <a:cs typeface="Tahoma" panose="020B0604030504040204" pitchFamily="34" charset="0"/>
              </a:rPr>
              <a:t>Usually sweet floral fruity </a:t>
            </a:r>
            <a:r>
              <a:rPr lang="en-GB" dirty="0" err="1">
                <a:latin typeface="Tahoma" panose="020B0604030504040204" pitchFamily="34" charset="0"/>
                <a:ea typeface="Tahoma" panose="020B0604030504040204" pitchFamily="34" charset="0"/>
                <a:cs typeface="Tahoma" panose="020B0604030504040204" pitchFamily="34" charset="0"/>
              </a:rPr>
              <a:t>hgyacinth</a:t>
            </a:r>
            <a:r>
              <a:rPr lang="en-GB" dirty="0">
                <a:latin typeface="Tahoma" panose="020B0604030504040204" pitchFamily="34" charset="0"/>
                <a:ea typeface="Tahoma" panose="020B0604030504040204" pitchFamily="34" charset="0"/>
                <a:cs typeface="Tahoma" panose="020B0604030504040204" pitchFamily="34" charset="0"/>
              </a:rPr>
              <a:t> waxy citrus but any answer goes!</a:t>
            </a:r>
          </a:p>
          <a:p>
            <a:r>
              <a:rPr lang="en-GB" dirty="0">
                <a:latin typeface="Tahoma" panose="020B0604030504040204" pitchFamily="34" charset="0"/>
                <a:ea typeface="Tahoma" panose="020B0604030504040204" pitchFamily="34" charset="0"/>
                <a:cs typeface="Tahoma" panose="020B0604030504040204" pitchFamily="34" charset="0"/>
              </a:rPr>
              <a:t>Do you expect to find it in chocolate?</a:t>
            </a:r>
          </a:p>
          <a:p>
            <a:r>
              <a:rPr lang="en-GB" dirty="0">
                <a:latin typeface="Tahoma" panose="020B0604030504040204" pitchFamily="34" charset="0"/>
                <a:ea typeface="Tahoma" panose="020B0604030504040204" pitchFamily="34" charset="0"/>
                <a:cs typeface="Tahoma" panose="020B0604030504040204" pitchFamily="34" charset="0"/>
              </a:rPr>
              <a:t>If so what kind of chocolate – some milk chocolates have a rosy note in them.</a:t>
            </a:r>
          </a:p>
          <a:p>
            <a:r>
              <a:rPr lang="en-GB" dirty="0">
                <a:latin typeface="Tahoma" panose="020B0604030504040204" pitchFamily="34" charset="0"/>
                <a:ea typeface="Tahoma" panose="020B0604030504040204" pitchFamily="34" charset="0"/>
                <a:cs typeface="Tahoma" panose="020B0604030504040204" pitchFamily="34" charset="0"/>
              </a:rPr>
              <a:t>What is the name of the ring?</a:t>
            </a:r>
          </a:p>
          <a:p>
            <a:r>
              <a:rPr lang="en-GB" dirty="0">
                <a:latin typeface="Tahoma" panose="020B0604030504040204" pitchFamily="34" charset="0"/>
                <a:ea typeface="Tahoma" panose="020B0604030504040204" pitchFamily="34" charset="0"/>
                <a:cs typeface="Tahoma" panose="020B0604030504040204" pitchFamily="34" charset="0"/>
              </a:rPr>
              <a:t>What class of compounds does it belong to?</a:t>
            </a:r>
          </a:p>
          <a:p>
            <a:r>
              <a:rPr lang="en-GB" dirty="0">
                <a:latin typeface="Tahoma" panose="020B0604030504040204" pitchFamily="34" charset="0"/>
                <a:ea typeface="Tahoma" panose="020B0604030504040204" pitchFamily="34" charset="0"/>
                <a:cs typeface="Tahoma" panose="020B0604030504040204" pitchFamily="34" charset="0"/>
              </a:rPr>
              <a:t>How many carbon atoms?</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28</a:t>
            </a:fld>
            <a:endParaRPr lang="en-GB"/>
          </a:p>
        </p:txBody>
      </p:sp>
    </p:spTree>
    <p:extLst>
      <p:ext uri="{BB962C8B-B14F-4D97-AF65-F5344CB8AC3E}">
        <p14:creationId xmlns:p14="http://schemas.microsoft.com/office/powerpoint/2010/main" val="2393007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Questions for the audience</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What does it smell of (without the pictures)?</a:t>
            </a:r>
          </a:p>
          <a:p>
            <a:r>
              <a:rPr lang="en-GB" dirty="0">
                <a:latin typeface="Tahoma" panose="020B0604030504040204" pitchFamily="34" charset="0"/>
                <a:ea typeface="Tahoma" panose="020B0604030504040204" pitchFamily="34" charset="0"/>
                <a:cs typeface="Tahoma" panose="020B0604030504040204" pitchFamily="34" charset="0"/>
              </a:rPr>
              <a:t>Does it remind you of any of these? (with the pictures)</a:t>
            </a:r>
          </a:p>
          <a:p>
            <a:r>
              <a:rPr lang="en-GB" dirty="0">
                <a:latin typeface="Tahoma" panose="020B0604030504040204" pitchFamily="34" charset="0"/>
                <a:ea typeface="Tahoma" panose="020B0604030504040204" pitchFamily="34" charset="0"/>
                <a:cs typeface="Tahoma" panose="020B0604030504040204" pitchFamily="34" charset="0"/>
              </a:rPr>
              <a:t>Usually extremely sweet strong caramel maple burnt sugar coffee candy floss?</a:t>
            </a:r>
          </a:p>
          <a:p>
            <a:r>
              <a:rPr lang="en-GB" dirty="0">
                <a:latin typeface="Tahoma" panose="020B0604030504040204" pitchFamily="34" charset="0"/>
                <a:ea typeface="Tahoma" panose="020B0604030504040204" pitchFamily="34" charset="0"/>
                <a:cs typeface="Tahoma" panose="020B0604030504040204" pitchFamily="34" charset="0"/>
              </a:rPr>
              <a:t>Do you expect to find it in chocolate?</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29</a:t>
            </a:fld>
            <a:endParaRPr lang="en-GB"/>
          </a:p>
        </p:txBody>
      </p:sp>
    </p:spTree>
    <p:extLst>
      <p:ext uri="{BB962C8B-B14F-4D97-AF65-F5344CB8AC3E}">
        <p14:creationId xmlns:p14="http://schemas.microsoft.com/office/powerpoint/2010/main" val="152260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Cocoa is very old, and was being used to prepare a drink in Central America by the Mayans even in the 1300s. This drink was called </a:t>
            </a:r>
            <a:r>
              <a:rPr lang="en-GB" dirty="0" err="1"/>
              <a:t>xocolatl</a:t>
            </a:r>
            <a:r>
              <a:rPr lang="en-GB" dirty="0"/>
              <a:t> (pronounced </a:t>
            </a:r>
            <a:r>
              <a:rPr lang="en-GB" dirty="0" err="1"/>
              <a:t>chocolatl</a:t>
            </a:r>
            <a:r>
              <a:rPr lang="en-GB" dirty="0"/>
              <a:t>), which is where the word chocolate comes from. When the Spanish conquered what is today Mexico, and the Aztecs who ruled it at the time, cocoa beans and the newly-discovered cocoa drink were brought back by Don Cortes in 1528. This new drink became very fashionable in Spain, where it was flavoured with spices such as cinnamon and nutmeg, and sugar. From there this drink spread to the rest of Europe, and eventually England in the 1650s, where the first chocolate house, a place to drink chocolate, opened in 1657.</a:t>
            </a:r>
          </a:p>
        </p:txBody>
      </p:sp>
      <p:sp>
        <p:nvSpPr>
          <p:cNvPr id="4" name="Slide Number Placeholder 3"/>
          <p:cNvSpPr>
            <a:spLocks noGrp="1"/>
          </p:cNvSpPr>
          <p:nvPr>
            <p:ph type="sldNum" sz="quarter" idx="5"/>
          </p:nvPr>
        </p:nvSpPr>
        <p:spPr/>
        <p:txBody>
          <a:bodyPr/>
          <a:lstStyle/>
          <a:p>
            <a:fld id="{BC691685-B481-491D-ACC9-FCC2ACBCCF40}" type="slidenum">
              <a:rPr lang="en-GB" smtClean="0"/>
              <a:t>3</a:t>
            </a:fld>
            <a:endParaRPr lang="en-GB"/>
          </a:p>
        </p:txBody>
      </p:sp>
    </p:spTree>
    <p:extLst>
      <p:ext uri="{BB962C8B-B14F-4D97-AF65-F5344CB8AC3E}">
        <p14:creationId xmlns:p14="http://schemas.microsoft.com/office/powerpoint/2010/main" val="293465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Questions for the audience</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What does it smell of (without the pictures)?</a:t>
            </a:r>
          </a:p>
          <a:p>
            <a:r>
              <a:rPr lang="en-GB" dirty="0">
                <a:latin typeface="Tahoma" panose="020B0604030504040204" pitchFamily="34" charset="0"/>
                <a:ea typeface="Tahoma" panose="020B0604030504040204" pitchFamily="34" charset="0"/>
                <a:cs typeface="Tahoma" panose="020B0604030504040204" pitchFamily="34" charset="0"/>
              </a:rPr>
              <a:t>Does it remind you of any of these? (with the pictures)</a:t>
            </a:r>
          </a:p>
          <a:p>
            <a:r>
              <a:rPr lang="en-GB" dirty="0">
                <a:latin typeface="Tahoma" panose="020B0604030504040204" pitchFamily="34" charset="0"/>
                <a:ea typeface="Tahoma" panose="020B0604030504040204" pitchFamily="34" charset="0"/>
                <a:cs typeface="Tahoma" panose="020B0604030504040204" pitchFamily="34" charset="0"/>
              </a:rPr>
              <a:t>Usually fruity, peachy, tropical?</a:t>
            </a:r>
          </a:p>
          <a:p>
            <a:r>
              <a:rPr lang="en-GB" dirty="0">
                <a:latin typeface="Tahoma" panose="020B0604030504040204" pitchFamily="34" charset="0"/>
                <a:ea typeface="Tahoma" panose="020B0604030504040204" pitchFamily="34" charset="0"/>
                <a:cs typeface="Tahoma" panose="020B0604030504040204" pitchFamily="34" charset="0"/>
              </a:rPr>
              <a:t>Do you expect to find it in chocolate?</a:t>
            </a:r>
          </a:p>
          <a:p>
            <a:r>
              <a:rPr lang="en-GB" dirty="0">
                <a:latin typeface="Tahoma" panose="020B0604030504040204" pitchFamily="34" charset="0"/>
                <a:ea typeface="Tahoma" panose="020B0604030504040204" pitchFamily="34" charset="0"/>
                <a:cs typeface="Tahoma" panose="020B0604030504040204" pitchFamily="34" charset="0"/>
              </a:rPr>
              <a:t>Not really, but it contributes to the overall aroma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Tahoma" panose="020B0604030504040204" pitchFamily="34" charset="0"/>
                <a:ea typeface="Tahoma" panose="020B0604030504040204" pitchFamily="34" charset="0"/>
                <a:cs typeface="Tahoma" panose="020B0604030504040204" pitchFamily="34" charset="0"/>
              </a:rPr>
              <a:t>You can point out for some audiences that it is in fact an ester (internal ester) or lactone</a:t>
            </a:r>
          </a:p>
          <a:p>
            <a:endParaRPr lang="en-GB"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30</a:t>
            </a:fld>
            <a:endParaRPr lang="en-GB"/>
          </a:p>
        </p:txBody>
      </p:sp>
    </p:spTree>
    <p:extLst>
      <p:ext uri="{BB962C8B-B14F-4D97-AF65-F5344CB8AC3E}">
        <p14:creationId xmlns:p14="http://schemas.microsoft.com/office/powerpoint/2010/main" val="13614500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Tahoma" panose="020B0604030504040204" pitchFamily="34" charset="0"/>
                <a:ea typeface="Tahoma" panose="020B0604030504040204" pitchFamily="34" charset="0"/>
                <a:cs typeface="Tahoma" panose="020B0604030504040204" pitchFamily="34" charset="0"/>
              </a:rPr>
              <a:t>Questions for the audience</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What does it smell of (without the pictures)?</a:t>
            </a:r>
          </a:p>
          <a:p>
            <a:r>
              <a:rPr lang="en-GB" dirty="0">
                <a:latin typeface="Tahoma" panose="020B0604030504040204" pitchFamily="34" charset="0"/>
                <a:ea typeface="Tahoma" panose="020B0604030504040204" pitchFamily="34" charset="0"/>
                <a:cs typeface="Tahoma" panose="020B0604030504040204" pitchFamily="34" charset="0"/>
              </a:rPr>
              <a:t>Does it remind you of any of these? (with the pictures)</a:t>
            </a:r>
          </a:p>
          <a:p>
            <a:r>
              <a:rPr lang="en-GB" dirty="0">
                <a:latin typeface="Tahoma" panose="020B0604030504040204" pitchFamily="34" charset="0"/>
                <a:ea typeface="Tahoma" panose="020B0604030504040204" pitchFamily="34" charset="0"/>
                <a:cs typeface="Tahoma" panose="020B0604030504040204" pitchFamily="34" charset="0"/>
              </a:rPr>
              <a:t>Usually cheese, parmesan, </a:t>
            </a:r>
          </a:p>
          <a:p>
            <a:r>
              <a:rPr lang="en-GB" dirty="0">
                <a:latin typeface="Tahoma" panose="020B0604030504040204" pitchFamily="34" charset="0"/>
                <a:ea typeface="Tahoma" panose="020B0604030504040204" pitchFamily="34" charset="0"/>
                <a:cs typeface="Tahoma" panose="020B0604030504040204" pitchFamily="34" charset="0"/>
              </a:rPr>
              <a:t>Does anybody get a </a:t>
            </a:r>
            <a:r>
              <a:rPr lang="en-GB" dirty="0" err="1">
                <a:latin typeface="Tahoma" panose="020B0604030504040204" pitchFamily="34" charset="0"/>
                <a:ea typeface="Tahoma" panose="020B0604030504040204" pitchFamily="34" charset="0"/>
                <a:cs typeface="Tahoma" panose="020B0604030504040204" pitchFamily="34" charset="0"/>
              </a:rPr>
              <a:t>vomity</a:t>
            </a:r>
            <a:r>
              <a:rPr lang="en-GB" dirty="0">
                <a:latin typeface="Tahoma" panose="020B0604030504040204" pitchFamily="34" charset="0"/>
                <a:ea typeface="Tahoma" panose="020B0604030504040204" pitchFamily="34" charset="0"/>
                <a:cs typeface="Tahoma" panose="020B0604030504040204" pitchFamily="34" charset="0"/>
              </a:rPr>
              <a:t> note?</a:t>
            </a:r>
          </a:p>
          <a:p>
            <a:r>
              <a:rPr lang="en-GB" dirty="0">
                <a:latin typeface="Tahoma" panose="020B0604030504040204" pitchFamily="34" charset="0"/>
                <a:ea typeface="Tahoma" panose="020B0604030504040204" pitchFamily="34" charset="0"/>
                <a:cs typeface="Tahoma" panose="020B0604030504040204" pitchFamily="34" charset="0"/>
              </a:rPr>
              <a:t>Do you expect to find it in chocolate?</a:t>
            </a:r>
          </a:p>
          <a:p>
            <a:r>
              <a:rPr lang="en-GB" dirty="0">
                <a:latin typeface="Tahoma" panose="020B0604030504040204" pitchFamily="34" charset="0"/>
                <a:ea typeface="Tahoma" panose="020B0604030504040204" pitchFamily="34" charset="0"/>
                <a:cs typeface="Tahoma" panose="020B0604030504040204" pitchFamily="34" charset="0"/>
              </a:rPr>
              <a:t>No, but incredibly important component of chocolate flavour</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31</a:t>
            </a:fld>
            <a:endParaRPr lang="en-GB"/>
          </a:p>
        </p:txBody>
      </p:sp>
    </p:spTree>
    <p:extLst>
      <p:ext uri="{BB962C8B-B14F-4D97-AF65-F5344CB8AC3E}">
        <p14:creationId xmlns:p14="http://schemas.microsoft.com/office/powerpoint/2010/main" val="283899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32</a:t>
            </a:fld>
            <a:endParaRPr lang="en-GB"/>
          </a:p>
        </p:txBody>
      </p:sp>
    </p:spTree>
    <p:extLst>
      <p:ext uri="{BB962C8B-B14F-4D97-AF65-F5344CB8AC3E}">
        <p14:creationId xmlns:p14="http://schemas.microsoft.com/office/powerpoint/2010/main" val="1138017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33</a:t>
            </a:fld>
            <a:endParaRPr lang="en-GB"/>
          </a:p>
        </p:txBody>
      </p:sp>
    </p:spTree>
    <p:extLst>
      <p:ext uri="{BB962C8B-B14F-4D97-AF65-F5344CB8AC3E}">
        <p14:creationId xmlns:p14="http://schemas.microsoft.com/office/powerpoint/2010/main" val="3641607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D924C46D-B725-4C8D-98CF-4843E2ECEE95}" type="slidenum">
              <a:rPr lang="en-GB" smtClean="0"/>
              <a:t>34</a:t>
            </a:fld>
            <a:endParaRPr lang="en-GB"/>
          </a:p>
        </p:txBody>
      </p:sp>
    </p:spTree>
    <p:extLst>
      <p:ext uri="{BB962C8B-B14F-4D97-AF65-F5344CB8AC3E}">
        <p14:creationId xmlns:p14="http://schemas.microsoft.com/office/powerpoint/2010/main" val="364761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Chocolate however was mainly restricted to being consumed as a drink for nearly 200 years, and then by only the very rich as all the ingredients were very expensive.  It was only in the second half of the 19th century that chocolate for eating, the first chocolate bars, started appearing in Britain, thanks to companies such Cadbury (in Birmingham), Fry’s (in Bristol), today both forming part of Mondelēz, and Rowntree’s (in York), today part of Nestlé.</a:t>
            </a:r>
          </a:p>
          <a:p>
            <a:endParaRPr lang="en-GB" dirty="0"/>
          </a:p>
          <a:p>
            <a:r>
              <a:rPr lang="en-GB" i="1" dirty="0"/>
              <a:t>For an older audience: It is interesting to note that all these here companies were founded by Quakers.  The reasons for this were twofold: as Quakers they weren’t allowed to study for the professions, and hence a lot opened businesses, and also they didn’t drink or smoke, but chocolate consumption was allowed.</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4</a:t>
            </a:fld>
            <a:endParaRPr lang="en-GB"/>
          </a:p>
        </p:txBody>
      </p:sp>
    </p:spTree>
    <p:extLst>
      <p:ext uri="{BB962C8B-B14F-4D97-AF65-F5344CB8AC3E}">
        <p14:creationId xmlns:p14="http://schemas.microsoft.com/office/powerpoint/2010/main" val="251248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start discussing why we are here today.</a:t>
            </a:r>
          </a:p>
        </p:txBody>
      </p:sp>
      <p:sp>
        <p:nvSpPr>
          <p:cNvPr id="4" name="Slide Number Placeholder 3"/>
          <p:cNvSpPr>
            <a:spLocks noGrp="1"/>
          </p:cNvSpPr>
          <p:nvPr>
            <p:ph type="sldNum" sz="quarter" idx="5"/>
          </p:nvPr>
        </p:nvSpPr>
        <p:spPr/>
        <p:txBody>
          <a:bodyPr/>
          <a:lstStyle/>
          <a:p>
            <a:fld id="{BC691685-B481-491D-ACC9-FCC2ACBCCF40}" type="slidenum">
              <a:rPr lang="en-GB" smtClean="0"/>
              <a:t>5</a:t>
            </a:fld>
            <a:endParaRPr lang="en-GB"/>
          </a:p>
        </p:txBody>
      </p:sp>
    </p:spTree>
    <p:extLst>
      <p:ext uri="{BB962C8B-B14F-4D97-AF65-F5344CB8AC3E}">
        <p14:creationId xmlns:p14="http://schemas.microsoft.com/office/powerpoint/2010/main" val="119014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Nowadays, there are 4 types of accepted chocolate, even though they may not all be officially recognised as such. We are all familiar with dark, milk and white chocolate, but in the past few years ruby chocolate has also been introduced by a Belgian company called Barry Callebaut. The differences between these types of chocolate are discussed in later slides.</a:t>
            </a:r>
          </a:p>
          <a:p>
            <a:endParaRPr lang="en-GB" dirty="0"/>
          </a:p>
          <a:p>
            <a:r>
              <a:rPr lang="en-GB" dirty="0"/>
              <a:t>Milk chocolate can be further classified as crumb chocolate and non-crumb, or powder, chocolate.  Again, these are described in later slides.</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6</a:t>
            </a:fld>
            <a:endParaRPr lang="en-GB"/>
          </a:p>
        </p:txBody>
      </p:sp>
    </p:spTree>
    <p:extLst>
      <p:ext uri="{BB962C8B-B14F-4D97-AF65-F5344CB8AC3E}">
        <p14:creationId xmlns:p14="http://schemas.microsoft.com/office/powerpoint/2010/main" val="3523970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4 types of chocolate must contain cocoa butter.</a:t>
            </a:r>
          </a:p>
          <a:p>
            <a:endParaRPr lang="en-GB" dirty="0"/>
          </a:p>
          <a:p>
            <a:r>
              <a:rPr lang="en-GB" dirty="0"/>
              <a:t>Dark chocolate (or as it is officially known, chocolate) however cannot contain non-fat milk solids (top right), or in other words, skimmed milk powder. This stands to reason as it’s not a milk chocolate.  What is interesting however is that can contain milk fat (butter) (top, second from right).  This can be added for flavour and texture, and still be classified as a dark chocolate.</a:t>
            </a:r>
          </a:p>
          <a:p>
            <a:endParaRPr lang="en-GB" dirty="0"/>
          </a:p>
          <a:p>
            <a:r>
              <a:rPr lang="en-GB" dirty="0"/>
              <a:t>White chocolate cannot contain non-fat cocoa solids (second from left, second from bottom), commonly known as cocoa powder, which again is a bit obvious.</a:t>
            </a:r>
          </a:p>
          <a:p>
            <a:endParaRPr lang="en-GB" dirty="0"/>
          </a:p>
          <a:p>
            <a:r>
              <a:rPr lang="en-GB" dirty="0"/>
              <a:t>Ruby chocolate however does contain cocoa powder, and yet looks pink, not brown.  This is because the way the beans are processed makes the powder actually have this pinkish-reddish colour.</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7</a:t>
            </a:fld>
            <a:endParaRPr lang="en-GB"/>
          </a:p>
        </p:txBody>
      </p:sp>
    </p:spTree>
    <p:extLst>
      <p:ext uri="{BB962C8B-B14F-4D97-AF65-F5344CB8AC3E}">
        <p14:creationId xmlns:p14="http://schemas.microsoft.com/office/powerpoint/2010/main" val="4209848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Crumb is the product obtained when cocoa liquor/mass (the product obtained when pressing roasted cocoa beans or nibs), sugar and milk are cooked until most of the water has been removed. This was a technique developed in the 1870 s in Switzerland to be able to produce milk chocolate all year round.  Milk was only available for a number of months every year, so the options were either to stop making milk chocolate or use sour milk.  By making crumb, the milk was “preserved”, while also ensuring a supply of crumb to make chocolate at any time.</a:t>
            </a:r>
          </a:p>
          <a:p>
            <a:endParaRPr lang="en-GB" dirty="0"/>
          </a:p>
          <a:p>
            <a:r>
              <a:rPr lang="en-GB" dirty="0"/>
              <a:t>Crumb-making involves a lot of chemistry, as the high temperatures involved in making crumb means that the added sugar starts to caramelise, while reactions between amino acids and lactose from the milk develop “cooked” flavours (the Maillard reaction).</a:t>
            </a:r>
          </a:p>
          <a:p>
            <a:endParaRPr lang="en-GB" dirty="0"/>
          </a:p>
          <a:p>
            <a:r>
              <a:rPr lang="en-GB" dirty="0"/>
              <a:t>For an older audience: Given that the Maillard reaction requires a reducing sugar, apart from the proteins, to occur, the lactose is crucial as it is a reducing sugar, while sucrose is not.  Different processing conditions (temperature and pressure) will also produce a different flavoured crumb, as the rate of the many reactions occurring will change.  When cooking crumb, agglomerates are formed consisting of the constituent components, which then need to be physically broken down again and refined to make chocolate.</a:t>
            </a:r>
          </a:p>
          <a:p>
            <a:endParaRPr lang="en-GB" dirty="0"/>
          </a:p>
          <a:p>
            <a:r>
              <a:rPr lang="en-GB" dirty="0"/>
              <a:t>Crumb thus has all of the ingredients required for a milk chocolate – cocoa butter and cocoa powder (from the cocoa liquor), milk fat and non-fat milk solids (from the milk).  The fat content is however still too low, and hence more fat (cocoa butter) must be added to make a chocolate bar. </a:t>
            </a:r>
          </a:p>
          <a:p>
            <a:endParaRPr lang="en-GB" dirty="0"/>
          </a:p>
        </p:txBody>
      </p:sp>
      <p:sp>
        <p:nvSpPr>
          <p:cNvPr id="4" name="Slide Number Placeholder 3"/>
          <p:cNvSpPr>
            <a:spLocks noGrp="1"/>
          </p:cNvSpPr>
          <p:nvPr>
            <p:ph type="sldNum" sz="quarter" idx="5"/>
          </p:nvPr>
        </p:nvSpPr>
        <p:spPr/>
        <p:txBody>
          <a:bodyPr/>
          <a:lstStyle/>
          <a:p>
            <a:fld id="{BC691685-B481-491D-ACC9-FCC2ACBCCF40}" type="slidenum">
              <a:rPr lang="en-GB" smtClean="0"/>
              <a:t>8</a:t>
            </a:fld>
            <a:endParaRPr lang="en-GB"/>
          </a:p>
        </p:txBody>
      </p:sp>
    </p:spTree>
    <p:extLst>
      <p:ext uri="{BB962C8B-B14F-4D97-AF65-F5344CB8AC3E}">
        <p14:creationId xmlns:p14="http://schemas.microsoft.com/office/powerpoint/2010/main" val="169735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Non-crumb chocolate, sometimes known as powder chocolate, is made differently.  In this case, the individual ingredients are not cooked together, but mixed and refined, and then more fat is added.  The word powder doesn’t refer to a powdery texture or mouthfeel, but the fact that cocoa powder and milk powder and sugar (a kind of powder in itself) are used to make this type of chocolate.</a:t>
            </a:r>
          </a:p>
        </p:txBody>
      </p:sp>
      <p:sp>
        <p:nvSpPr>
          <p:cNvPr id="4" name="Slide Number Placeholder 3"/>
          <p:cNvSpPr>
            <a:spLocks noGrp="1"/>
          </p:cNvSpPr>
          <p:nvPr>
            <p:ph type="sldNum" sz="quarter" idx="5"/>
          </p:nvPr>
        </p:nvSpPr>
        <p:spPr/>
        <p:txBody>
          <a:bodyPr/>
          <a:lstStyle/>
          <a:p>
            <a:fld id="{BC691685-B481-491D-ACC9-FCC2ACBCCF40}" type="slidenum">
              <a:rPr lang="en-GB" smtClean="0"/>
              <a:t>9</a:t>
            </a:fld>
            <a:endParaRPr lang="en-GB"/>
          </a:p>
        </p:txBody>
      </p:sp>
    </p:spTree>
    <p:extLst>
      <p:ext uri="{BB962C8B-B14F-4D97-AF65-F5344CB8AC3E}">
        <p14:creationId xmlns:p14="http://schemas.microsoft.com/office/powerpoint/2010/main" val="371715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C481-CE92-4ABF-A131-9DBE316D2D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0DCBF8-67AE-46F2-8881-B3E599E07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F5728E-2FD7-4C70-9A73-F28013B330F2}"/>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7410A71A-F5B5-42CD-A552-1235060459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91BDFD-B91F-4C4E-8126-985315792BD6}"/>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317519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BA58-CF36-4742-86C4-E8619A1A30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B6B91F-36F4-40AE-88F5-4177C853BA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52B631-106F-48EF-904C-29B6057AB954}"/>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829F8678-5B20-4C38-B132-0FD3A7FAAB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86C79B-3155-410C-83E7-7AD9538EBA18}"/>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218974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DCA925-8776-4BA4-AD9C-0D6DEE7B91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0D9287-E463-47D5-91D5-4840DCC028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81BED5-1239-4E91-B61B-7FE335639633}"/>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0EB0C69C-FE8D-4246-9F99-388D15D1F4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92A35F-DD5C-473A-B440-DA158EB10A8F}"/>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891485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44E5F2E7-9553-9844-A022-5C50BEC50CCE}"/>
              </a:ext>
            </a:extLst>
          </p:cNvPr>
          <p:cNvSpPr/>
          <p:nvPr userDrawn="1"/>
        </p:nvSpPr>
        <p:spPr>
          <a:xfrm>
            <a:off x="0" y="0"/>
            <a:ext cx="7337168" cy="6858000"/>
          </a:xfrm>
          <a:custGeom>
            <a:avLst/>
            <a:gdLst>
              <a:gd name="connsiteX0" fmla="*/ 0 w 5502876"/>
              <a:gd name="connsiteY0" fmla="*/ 0 h 6858000"/>
              <a:gd name="connsiteX1" fmla="*/ 2878429 w 5502876"/>
              <a:gd name="connsiteY1" fmla="*/ 0 h 6858000"/>
              <a:gd name="connsiteX2" fmla="*/ 3075767 w 5502876"/>
              <a:gd name="connsiteY2" fmla="*/ 126314 h 6858000"/>
              <a:gd name="connsiteX3" fmla="*/ 5502876 w 5502876"/>
              <a:gd name="connsiteY3" fmla="*/ 4684167 h 6858000"/>
              <a:gd name="connsiteX4" fmla="*/ 5069930 w 5502876"/>
              <a:gd name="connsiteY4" fmla="*/ 6824305 h 6858000"/>
              <a:gd name="connsiteX5" fmla="*/ 5054661 w 5502876"/>
              <a:gd name="connsiteY5" fmla="*/ 6858000 h 6858000"/>
              <a:gd name="connsiteX6" fmla="*/ 0 w 550287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2876" h="6858000">
                <a:moveTo>
                  <a:pt x="0" y="0"/>
                </a:moveTo>
                <a:lnTo>
                  <a:pt x="2878429" y="0"/>
                </a:lnTo>
                <a:lnTo>
                  <a:pt x="3075767" y="126314"/>
                </a:lnTo>
                <a:cubicBezTo>
                  <a:pt x="4538948" y="1113250"/>
                  <a:pt x="5502876" y="2785217"/>
                  <a:pt x="5502876" y="4684167"/>
                </a:cubicBezTo>
                <a:cubicBezTo>
                  <a:pt x="5502876" y="5443747"/>
                  <a:pt x="5348648" y="6166876"/>
                  <a:pt x="5069930" y="6824305"/>
                </a:cubicBezTo>
                <a:lnTo>
                  <a:pt x="5054661" y="6858000"/>
                </a:lnTo>
                <a:lnTo>
                  <a:pt x="0" y="6858000"/>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37">
            <a:extLst>
              <a:ext uri="{FF2B5EF4-FFF2-40B4-BE49-F238E27FC236}">
                <a16:creationId xmlns:a16="http://schemas.microsoft.com/office/drawing/2014/main" id="{93C3C4B3-B776-E84D-82E2-C91175068278}"/>
              </a:ext>
            </a:extLst>
          </p:cNvPr>
          <p:cNvSpPr>
            <a:spLocks noChangeArrowheads="1"/>
          </p:cNvSpPr>
          <p:nvPr userDrawn="1"/>
        </p:nvSpPr>
        <p:spPr bwMode="auto">
          <a:xfrm>
            <a:off x="2" y="-1615395"/>
            <a:ext cx="8399415"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2">
              <a:alpha val="70000"/>
            </a:schemeClr>
          </a:solidFill>
          <a:ln>
            <a:noFill/>
          </a:ln>
          <a:effectLst/>
        </p:spPr>
        <p:txBody>
          <a:bodyPr wrap="none" anchor="ctr"/>
          <a:lstStyle/>
          <a:p>
            <a:endParaRPr lang="en-US" sz="1800"/>
          </a:p>
        </p:txBody>
      </p:sp>
      <p:sp>
        <p:nvSpPr>
          <p:cNvPr id="16" name="Freeform 39">
            <a:extLst>
              <a:ext uri="{FF2B5EF4-FFF2-40B4-BE49-F238E27FC236}">
                <a16:creationId xmlns:a16="http://schemas.microsoft.com/office/drawing/2014/main" id="{E297564A-12A2-BA41-8894-F130669DE6FB}"/>
              </a:ext>
            </a:extLst>
          </p:cNvPr>
          <p:cNvSpPr>
            <a:spLocks noChangeArrowheads="1"/>
          </p:cNvSpPr>
          <p:nvPr userDrawn="1"/>
        </p:nvSpPr>
        <p:spPr bwMode="auto">
          <a:xfrm>
            <a:off x="4641119" y="417005"/>
            <a:ext cx="417448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2"/>
          </a:solidFill>
          <a:ln>
            <a:noFill/>
          </a:ln>
          <a:effectLst/>
        </p:spPr>
        <p:txBody>
          <a:bodyPr wrap="none" anchor="ctr"/>
          <a:lstStyle/>
          <a:p>
            <a:endParaRPr lang="en-US" sz="1800"/>
          </a:p>
        </p:txBody>
      </p:sp>
      <p:sp>
        <p:nvSpPr>
          <p:cNvPr id="17" name="Slide Number Placeholder 5">
            <a:extLst>
              <a:ext uri="{FF2B5EF4-FFF2-40B4-BE49-F238E27FC236}">
                <a16:creationId xmlns:a16="http://schemas.microsoft.com/office/drawing/2014/main" id="{04621391-E3C4-B045-86E6-595666839345}"/>
              </a:ext>
            </a:extLst>
          </p:cNvPr>
          <p:cNvSpPr>
            <a:spLocks noGrp="1"/>
          </p:cNvSpPr>
          <p:nvPr>
            <p:ph type="sldNum" sz="quarter" idx="12"/>
          </p:nvPr>
        </p:nvSpPr>
        <p:spPr>
          <a:xfrm>
            <a:off x="10317708" y="6300003"/>
            <a:ext cx="1473413" cy="365125"/>
          </a:xfrm>
        </p:spPr>
        <p:txBody>
          <a:bodyPr/>
          <a:lstStyle>
            <a:lvl1pPr algn="r">
              <a:defRPr>
                <a:solidFill>
                  <a:schemeClr val="bg1"/>
                </a:solidFill>
              </a:defRPr>
            </a:lvl1pPr>
          </a:lstStyle>
          <a:p>
            <a:fld id="{D993BE9A-2295-974E-B063-F12D5C0A2200}" type="slidenum">
              <a:rPr lang="en-GB" smtClean="0"/>
              <a:pPr/>
              <a:t>‹#›</a:t>
            </a:fld>
            <a:endParaRPr lang="en-GB" dirty="0"/>
          </a:p>
        </p:txBody>
      </p:sp>
      <p:sp>
        <p:nvSpPr>
          <p:cNvPr id="18" name="Title 1">
            <a:extLst>
              <a:ext uri="{FF2B5EF4-FFF2-40B4-BE49-F238E27FC236}">
                <a16:creationId xmlns:a16="http://schemas.microsoft.com/office/drawing/2014/main" id="{70740DF1-32C4-6C41-9D6C-BD9B8213913C}"/>
              </a:ext>
            </a:extLst>
          </p:cNvPr>
          <p:cNvSpPr>
            <a:spLocks noGrp="1"/>
          </p:cNvSpPr>
          <p:nvPr>
            <p:ph type="ctrTitle" hasCustomPrompt="1"/>
          </p:nvPr>
        </p:nvSpPr>
        <p:spPr>
          <a:xfrm>
            <a:off x="566402" y="1985256"/>
            <a:ext cx="5111017" cy="2387600"/>
          </a:xfrm>
          <a:prstGeom prst="rect">
            <a:avLst/>
          </a:prstGeom>
        </p:spPr>
        <p:txBody>
          <a:bodyPr anchor="b">
            <a:normAutofit/>
          </a:bodyPr>
          <a:lstStyle>
            <a:lvl1pPr algn="l">
              <a:defRPr sz="4000"/>
            </a:lvl1pPr>
          </a:lstStyle>
          <a:p>
            <a:r>
              <a:rPr lang="en-US" dirty="0"/>
              <a:t>Click to </a:t>
            </a:r>
            <a:br>
              <a:rPr lang="en-US" dirty="0"/>
            </a:br>
            <a:r>
              <a:rPr lang="en-US" dirty="0"/>
              <a:t>edit Master </a:t>
            </a:r>
            <a:br>
              <a:rPr lang="en-US" dirty="0"/>
            </a:br>
            <a:r>
              <a:rPr lang="en-US" dirty="0"/>
              <a:t>title style</a:t>
            </a:r>
          </a:p>
        </p:txBody>
      </p:sp>
      <p:sp>
        <p:nvSpPr>
          <p:cNvPr id="19" name="Subtitle 2">
            <a:extLst>
              <a:ext uri="{FF2B5EF4-FFF2-40B4-BE49-F238E27FC236}">
                <a16:creationId xmlns:a16="http://schemas.microsoft.com/office/drawing/2014/main" id="{36B0375E-837F-3246-AB45-D70B3C3D8035}"/>
              </a:ext>
            </a:extLst>
          </p:cNvPr>
          <p:cNvSpPr>
            <a:spLocks noGrp="1"/>
          </p:cNvSpPr>
          <p:nvPr>
            <p:ph type="subTitle" idx="1" hasCustomPrompt="1"/>
          </p:nvPr>
        </p:nvSpPr>
        <p:spPr>
          <a:xfrm>
            <a:off x="566402" y="4471200"/>
            <a:ext cx="5111017"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pic>
        <p:nvPicPr>
          <p:cNvPr id="21" name="Picture 20">
            <a:extLst>
              <a:ext uri="{FF2B5EF4-FFF2-40B4-BE49-F238E27FC236}">
                <a16:creationId xmlns:a16="http://schemas.microsoft.com/office/drawing/2014/main" id="{FC6F8479-3E29-BF4C-ACB0-386394253AF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6038" y="-33433"/>
            <a:ext cx="3875964" cy="1263902"/>
          </a:xfrm>
          <a:prstGeom prst="rect">
            <a:avLst/>
          </a:prstGeom>
        </p:spPr>
      </p:pic>
    </p:spTree>
    <p:extLst>
      <p:ext uri="{BB962C8B-B14F-4D97-AF65-F5344CB8AC3E}">
        <p14:creationId xmlns:p14="http://schemas.microsoft.com/office/powerpoint/2010/main" val="374752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94C1F0-0343-453E-A2BF-E12DE07FD5D4}"/>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 y="0"/>
            <a:ext cx="5957587" cy="1259688"/>
          </a:xfrm>
          <a:prstGeom prst="rect">
            <a:avLst/>
          </a:prstGeom>
        </p:spPr>
      </p:pic>
      <p:sp>
        <p:nvSpPr>
          <p:cNvPr id="6" name="Slide Number Placeholder 5"/>
          <p:cNvSpPr>
            <a:spLocks noGrp="1"/>
          </p:cNvSpPr>
          <p:nvPr>
            <p:ph type="sldNum" sz="quarter" idx="12"/>
          </p:nvPr>
        </p:nvSpPr>
        <p:spPr>
          <a:xfrm>
            <a:off x="566400" y="6300003"/>
            <a:ext cx="668544" cy="365125"/>
          </a:xfrm>
        </p:spPr>
        <p:txBody>
          <a:bodyPr/>
          <a:lstStyle/>
          <a:p>
            <a:fld id="{D993BE9A-2295-974E-B063-F12D5C0A2200}" type="slidenum">
              <a:rPr lang="en-GB" smtClean="0"/>
              <a:t>‹#›</a:t>
            </a:fld>
            <a:endParaRPr lang="en-GB"/>
          </a:p>
        </p:txBody>
      </p:sp>
      <p:sp>
        <p:nvSpPr>
          <p:cNvPr id="13" name="Freeform 37">
            <a:extLst>
              <a:ext uri="{FF2B5EF4-FFF2-40B4-BE49-F238E27FC236}">
                <a16:creationId xmlns:a16="http://schemas.microsoft.com/office/drawing/2014/main" id="{47ACD96C-3A32-B24A-913E-DDF73D449FEF}"/>
              </a:ext>
            </a:extLst>
          </p:cNvPr>
          <p:cNvSpPr>
            <a:spLocks noChangeArrowheads="1"/>
          </p:cNvSpPr>
          <p:nvPr userDrawn="1"/>
        </p:nvSpPr>
        <p:spPr bwMode="auto">
          <a:xfrm rot="13500000">
            <a:off x="4830054" y="-760260"/>
            <a:ext cx="6299561" cy="8399416"/>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sz="1800"/>
          </a:p>
        </p:txBody>
      </p:sp>
      <p:sp>
        <p:nvSpPr>
          <p:cNvPr id="14" name="Freeform 39">
            <a:extLst>
              <a:ext uri="{FF2B5EF4-FFF2-40B4-BE49-F238E27FC236}">
                <a16:creationId xmlns:a16="http://schemas.microsoft.com/office/drawing/2014/main" id="{80F5EF6B-7964-8842-BF33-483CE605DC48}"/>
              </a:ext>
            </a:extLst>
          </p:cNvPr>
          <p:cNvSpPr>
            <a:spLocks noChangeArrowheads="1"/>
          </p:cNvSpPr>
          <p:nvPr userDrawn="1"/>
        </p:nvSpPr>
        <p:spPr bwMode="auto">
          <a:xfrm rot="13500000">
            <a:off x="7609394" y="-5833031"/>
            <a:ext cx="3130860" cy="11388393"/>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sz="1800"/>
          </a:p>
        </p:txBody>
      </p:sp>
      <p:sp>
        <p:nvSpPr>
          <p:cNvPr id="26" name="Title 1">
            <a:extLst>
              <a:ext uri="{FF2B5EF4-FFF2-40B4-BE49-F238E27FC236}">
                <a16:creationId xmlns:a16="http://schemas.microsoft.com/office/drawing/2014/main" id="{19422A02-591B-A741-BD0F-6F1F2C733B97}"/>
              </a:ext>
            </a:extLst>
          </p:cNvPr>
          <p:cNvSpPr>
            <a:spLocks noGrp="1"/>
          </p:cNvSpPr>
          <p:nvPr>
            <p:ph type="ctrTitle" hasCustomPrompt="1"/>
          </p:nvPr>
        </p:nvSpPr>
        <p:spPr>
          <a:xfrm>
            <a:off x="567710" y="1983600"/>
            <a:ext cx="5111017" cy="2387600"/>
          </a:xfrm>
          <a:prstGeom prst="rect">
            <a:avLst/>
          </a:prstGeom>
        </p:spPr>
        <p:txBody>
          <a:bodyPr anchor="b">
            <a:normAutofit/>
          </a:bodyPr>
          <a:lstStyle>
            <a:lvl1pPr algn="l">
              <a:defRPr sz="4000"/>
            </a:lvl1pPr>
          </a:lstStyle>
          <a:p>
            <a:r>
              <a:rPr lang="en-US" dirty="0"/>
              <a:t>Click to </a:t>
            </a:r>
            <a:br>
              <a:rPr lang="en-US" dirty="0"/>
            </a:br>
            <a:r>
              <a:rPr lang="en-US" dirty="0"/>
              <a:t>edit Master </a:t>
            </a:r>
            <a:br>
              <a:rPr lang="en-US" dirty="0"/>
            </a:br>
            <a:r>
              <a:rPr lang="en-US" dirty="0"/>
              <a:t>title style</a:t>
            </a:r>
          </a:p>
        </p:txBody>
      </p:sp>
      <p:sp>
        <p:nvSpPr>
          <p:cNvPr id="27" name="Subtitle 2">
            <a:extLst>
              <a:ext uri="{FF2B5EF4-FFF2-40B4-BE49-F238E27FC236}">
                <a16:creationId xmlns:a16="http://schemas.microsoft.com/office/drawing/2014/main" id="{A47B9F43-2429-E441-9BE6-681C506AA25C}"/>
              </a:ext>
            </a:extLst>
          </p:cNvPr>
          <p:cNvSpPr>
            <a:spLocks noGrp="1"/>
          </p:cNvSpPr>
          <p:nvPr>
            <p:ph type="subTitle" idx="1" hasCustomPrompt="1"/>
          </p:nvPr>
        </p:nvSpPr>
        <p:spPr>
          <a:xfrm>
            <a:off x="567710" y="4471989"/>
            <a:ext cx="5111017"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670992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44E5F2E7-9553-9844-A022-5C50BEC50CCE}"/>
              </a:ext>
            </a:extLst>
          </p:cNvPr>
          <p:cNvSpPr/>
          <p:nvPr userDrawn="1"/>
        </p:nvSpPr>
        <p:spPr>
          <a:xfrm>
            <a:off x="0" y="0"/>
            <a:ext cx="7337168" cy="6858000"/>
          </a:xfrm>
          <a:custGeom>
            <a:avLst/>
            <a:gdLst>
              <a:gd name="connsiteX0" fmla="*/ 0 w 5502876"/>
              <a:gd name="connsiteY0" fmla="*/ 0 h 6858000"/>
              <a:gd name="connsiteX1" fmla="*/ 2878429 w 5502876"/>
              <a:gd name="connsiteY1" fmla="*/ 0 h 6858000"/>
              <a:gd name="connsiteX2" fmla="*/ 3075767 w 5502876"/>
              <a:gd name="connsiteY2" fmla="*/ 126314 h 6858000"/>
              <a:gd name="connsiteX3" fmla="*/ 5502876 w 5502876"/>
              <a:gd name="connsiteY3" fmla="*/ 4684167 h 6858000"/>
              <a:gd name="connsiteX4" fmla="*/ 5069930 w 5502876"/>
              <a:gd name="connsiteY4" fmla="*/ 6824305 h 6858000"/>
              <a:gd name="connsiteX5" fmla="*/ 5054661 w 5502876"/>
              <a:gd name="connsiteY5" fmla="*/ 6858000 h 6858000"/>
              <a:gd name="connsiteX6" fmla="*/ 0 w 550287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2876" h="6858000">
                <a:moveTo>
                  <a:pt x="0" y="0"/>
                </a:moveTo>
                <a:lnTo>
                  <a:pt x="2878429" y="0"/>
                </a:lnTo>
                <a:lnTo>
                  <a:pt x="3075767" y="126314"/>
                </a:lnTo>
                <a:cubicBezTo>
                  <a:pt x="4538948" y="1113250"/>
                  <a:pt x="5502876" y="2785217"/>
                  <a:pt x="5502876" y="4684167"/>
                </a:cubicBezTo>
                <a:cubicBezTo>
                  <a:pt x="5502876" y="5443747"/>
                  <a:pt x="5348648" y="6166876"/>
                  <a:pt x="5069930" y="6824305"/>
                </a:cubicBezTo>
                <a:lnTo>
                  <a:pt x="5054661" y="6858000"/>
                </a:lnTo>
                <a:lnTo>
                  <a:pt x="0" y="6858000"/>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37">
            <a:extLst>
              <a:ext uri="{FF2B5EF4-FFF2-40B4-BE49-F238E27FC236}">
                <a16:creationId xmlns:a16="http://schemas.microsoft.com/office/drawing/2014/main" id="{93C3C4B3-B776-E84D-82E2-C91175068278}"/>
              </a:ext>
            </a:extLst>
          </p:cNvPr>
          <p:cNvSpPr>
            <a:spLocks noChangeArrowheads="1"/>
          </p:cNvSpPr>
          <p:nvPr userDrawn="1"/>
        </p:nvSpPr>
        <p:spPr bwMode="auto">
          <a:xfrm>
            <a:off x="2" y="-1615395"/>
            <a:ext cx="8399415"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5">
              <a:alpha val="70000"/>
            </a:schemeClr>
          </a:solidFill>
          <a:ln>
            <a:noFill/>
          </a:ln>
          <a:effectLst/>
        </p:spPr>
        <p:txBody>
          <a:bodyPr wrap="none" anchor="ctr"/>
          <a:lstStyle/>
          <a:p>
            <a:endParaRPr lang="en-US" sz="1800"/>
          </a:p>
        </p:txBody>
      </p:sp>
      <p:sp>
        <p:nvSpPr>
          <p:cNvPr id="16" name="Freeform 39">
            <a:extLst>
              <a:ext uri="{FF2B5EF4-FFF2-40B4-BE49-F238E27FC236}">
                <a16:creationId xmlns:a16="http://schemas.microsoft.com/office/drawing/2014/main" id="{E297564A-12A2-BA41-8894-F130669DE6FB}"/>
              </a:ext>
            </a:extLst>
          </p:cNvPr>
          <p:cNvSpPr>
            <a:spLocks noChangeArrowheads="1"/>
          </p:cNvSpPr>
          <p:nvPr userDrawn="1"/>
        </p:nvSpPr>
        <p:spPr bwMode="auto">
          <a:xfrm>
            <a:off x="4641119" y="417005"/>
            <a:ext cx="417448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accent5"/>
          </a:solidFill>
          <a:ln>
            <a:noFill/>
          </a:ln>
          <a:effectLst/>
        </p:spPr>
        <p:txBody>
          <a:bodyPr wrap="none" anchor="ctr"/>
          <a:lstStyle/>
          <a:p>
            <a:endParaRPr lang="en-US" sz="1800"/>
          </a:p>
        </p:txBody>
      </p:sp>
      <p:sp>
        <p:nvSpPr>
          <p:cNvPr id="17" name="Slide Number Placeholder 5">
            <a:extLst>
              <a:ext uri="{FF2B5EF4-FFF2-40B4-BE49-F238E27FC236}">
                <a16:creationId xmlns:a16="http://schemas.microsoft.com/office/drawing/2014/main" id="{04621391-E3C4-B045-86E6-595666839345}"/>
              </a:ext>
            </a:extLst>
          </p:cNvPr>
          <p:cNvSpPr>
            <a:spLocks noGrp="1"/>
          </p:cNvSpPr>
          <p:nvPr>
            <p:ph type="sldNum" sz="quarter" idx="12"/>
          </p:nvPr>
        </p:nvSpPr>
        <p:spPr>
          <a:xfrm>
            <a:off x="10317708" y="6300003"/>
            <a:ext cx="1473413" cy="365125"/>
          </a:xfrm>
        </p:spPr>
        <p:txBody>
          <a:bodyPr/>
          <a:lstStyle>
            <a:lvl1pPr algn="r">
              <a:defRPr>
                <a:solidFill>
                  <a:schemeClr val="bg1"/>
                </a:solidFill>
              </a:defRPr>
            </a:lvl1pPr>
          </a:lstStyle>
          <a:p>
            <a:fld id="{D993BE9A-2295-974E-B063-F12D5C0A2200}" type="slidenum">
              <a:rPr lang="en-GB" smtClean="0"/>
              <a:pPr/>
              <a:t>‹#›</a:t>
            </a:fld>
            <a:endParaRPr lang="en-GB" dirty="0"/>
          </a:p>
        </p:txBody>
      </p:sp>
      <p:pic>
        <p:nvPicPr>
          <p:cNvPr id="21" name="Picture 20">
            <a:extLst>
              <a:ext uri="{FF2B5EF4-FFF2-40B4-BE49-F238E27FC236}">
                <a16:creationId xmlns:a16="http://schemas.microsoft.com/office/drawing/2014/main" id="{FC6F8479-3E29-BF4C-ACB0-386394253AF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6038" y="-33433"/>
            <a:ext cx="3875964" cy="1263902"/>
          </a:xfrm>
          <a:prstGeom prst="rect">
            <a:avLst/>
          </a:prstGeom>
        </p:spPr>
      </p:pic>
      <p:sp>
        <p:nvSpPr>
          <p:cNvPr id="9" name="Title 1">
            <a:extLst>
              <a:ext uri="{FF2B5EF4-FFF2-40B4-BE49-F238E27FC236}">
                <a16:creationId xmlns:a16="http://schemas.microsoft.com/office/drawing/2014/main" id="{96D2F9E9-1358-D947-8B4D-6D3485810C20}"/>
              </a:ext>
            </a:extLst>
          </p:cNvPr>
          <p:cNvSpPr>
            <a:spLocks noGrp="1"/>
          </p:cNvSpPr>
          <p:nvPr>
            <p:ph type="ctrTitle" hasCustomPrompt="1"/>
          </p:nvPr>
        </p:nvSpPr>
        <p:spPr>
          <a:xfrm>
            <a:off x="566402" y="1985256"/>
            <a:ext cx="5111017" cy="2387600"/>
          </a:xfrm>
          <a:prstGeom prst="rect">
            <a:avLst/>
          </a:prstGeom>
        </p:spPr>
        <p:txBody>
          <a:bodyPr anchor="b">
            <a:normAutofit/>
          </a:bodyPr>
          <a:lstStyle>
            <a:lvl1pPr algn="l">
              <a:defRPr sz="4000"/>
            </a:lvl1pPr>
          </a:lstStyle>
          <a:p>
            <a:r>
              <a:rPr lang="en-US" dirty="0"/>
              <a:t>Click to </a:t>
            </a:r>
            <a:br>
              <a:rPr lang="en-US" dirty="0"/>
            </a:br>
            <a:r>
              <a:rPr lang="en-US" dirty="0"/>
              <a:t>edit Master </a:t>
            </a:r>
            <a:br>
              <a:rPr lang="en-US" dirty="0"/>
            </a:br>
            <a:r>
              <a:rPr lang="en-US" dirty="0"/>
              <a:t>title style</a:t>
            </a:r>
          </a:p>
        </p:txBody>
      </p:sp>
      <p:sp>
        <p:nvSpPr>
          <p:cNvPr id="10" name="Subtitle 2">
            <a:extLst>
              <a:ext uri="{FF2B5EF4-FFF2-40B4-BE49-F238E27FC236}">
                <a16:creationId xmlns:a16="http://schemas.microsoft.com/office/drawing/2014/main" id="{A83160CC-27CA-2742-ACBC-0AE8C3FE96A5}"/>
              </a:ext>
            </a:extLst>
          </p:cNvPr>
          <p:cNvSpPr>
            <a:spLocks noGrp="1"/>
          </p:cNvSpPr>
          <p:nvPr>
            <p:ph type="subTitle" idx="1" hasCustomPrompt="1"/>
          </p:nvPr>
        </p:nvSpPr>
        <p:spPr>
          <a:xfrm>
            <a:off x="566402" y="4471200"/>
            <a:ext cx="5111017"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1740220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8A2CB1-CF42-450F-BB0F-759178CDE71A}"/>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 y="0"/>
            <a:ext cx="4551679" cy="1259688"/>
          </a:xfrm>
          <a:prstGeom prst="rect">
            <a:avLst/>
          </a:prstGeom>
        </p:spPr>
      </p:pic>
      <p:sp>
        <p:nvSpPr>
          <p:cNvPr id="6" name="Slide Number Placeholder 5"/>
          <p:cNvSpPr>
            <a:spLocks noGrp="1"/>
          </p:cNvSpPr>
          <p:nvPr>
            <p:ph type="sldNum" sz="quarter" idx="12"/>
          </p:nvPr>
        </p:nvSpPr>
        <p:spPr>
          <a:xfrm>
            <a:off x="566400" y="6300003"/>
            <a:ext cx="668544" cy="365125"/>
          </a:xfrm>
        </p:spPr>
        <p:txBody>
          <a:bodyPr/>
          <a:lstStyle/>
          <a:p>
            <a:fld id="{D993BE9A-2295-974E-B063-F12D5C0A2200}" type="slidenum">
              <a:rPr lang="en-GB" smtClean="0"/>
              <a:t>‹#›</a:t>
            </a:fld>
            <a:endParaRPr lang="en-GB"/>
          </a:p>
        </p:txBody>
      </p:sp>
      <p:sp>
        <p:nvSpPr>
          <p:cNvPr id="13" name="Freeform 37">
            <a:extLst>
              <a:ext uri="{FF2B5EF4-FFF2-40B4-BE49-F238E27FC236}">
                <a16:creationId xmlns:a16="http://schemas.microsoft.com/office/drawing/2014/main" id="{47ACD96C-3A32-B24A-913E-DDF73D449FEF}"/>
              </a:ext>
            </a:extLst>
          </p:cNvPr>
          <p:cNvSpPr>
            <a:spLocks noChangeArrowheads="1"/>
          </p:cNvSpPr>
          <p:nvPr userDrawn="1"/>
        </p:nvSpPr>
        <p:spPr bwMode="auto">
          <a:xfrm rot="13500000">
            <a:off x="4830054" y="-760260"/>
            <a:ext cx="6299561" cy="8399416"/>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5">
              <a:alpha val="70000"/>
            </a:schemeClr>
          </a:solidFill>
          <a:ln>
            <a:noFill/>
          </a:ln>
          <a:effectLst/>
        </p:spPr>
        <p:txBody>
          <a:bodyPr wrap="none" anchor="ctr"/>
          <a:lstStyle/>
          <a:p>
            <a:endParaRPr lang="en-US" sz="1800"/>
          </a:p>
        </p:txBody>
      </p:sp>
      <p:sp>
        <p:nvSpPr>
          <p:cNvPr id="14" name="Freeform 39">
            <a:extLst>
              <a:ext uri="{FF2B5EF4-FFF2-40B4-BE49-F238E27FC236}">
                <a16:creationId xmlns:a16="http://schemas.microsoft.com/office/drawing/2014/main" id="{80F5EF6B-7964-8842-BF33-483CE605DC48}"/>
              </a:ext>
            </a:extLst>
          </p:cNvPr>
          <p:cNvSpPr>
            <a:spLocks noChangeArrowheads="1"/>
          </p:cNvSpPr>
          <p:nvPr userDrawn="1"/>
        </p:nvSpPr>
        <p:spPr bwMode="auto">
          <a:xfrm rot="12946663">
            <a:off x="7175118" y="-5483181"/>
            <a:ext cx="3130860" cy="11388393"/>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DA1883"/>
          </a:solidFill>
          <a:ln>
            <a:noFill/>
          </a:ln>
          <a:effectLst/>
        </p:spPr>
        <p:txBody>
          <a:bodyPr wrap="none" anchor="ctr"/>
          <a:lstStyle/>
          <a:p>
            <a:endParaRPr lang="en-US" sz="1800"/>
          </a:p>
        </p:txBody>
      </p:sp>
      <p:sp>
        <p:nvSpPr>
          <p:cNvPr id="26" name="Title 1">
            <a:extLst>
              <a:ext uri="{FF2B5EF4-FFF2-40B4-BE49-F238E27FC236}">
                <a16:creationId xmlns:a16="http://schemas.microsoft.com/office/drawing/2014/main" id="{19422A02-591B-A741-BD0F-6F1F2C733B97}"/>
              </a:ext>
            </a:extLst>
          </p:cNvPr>
          <p:cNvSpPr>
            <a:spLocks noGrp="1"/>
          </p:cNvSpPr>
          <p:nvPr>
            <p:ph type="ctrTitle" hasCustomPrompt="1"/>
          </p:nvPr>
        </p:nvSpPr>
        <p:spPr>
          <a:xfrm>
            <a:off x="567710" y="1983600"/>
            <a:ext cx="5111017" cy="2387600"/>
          </a:xfrm>
          <a:prstGeom prst="rect">
            <a:avLst/>
          </a:prstGeom>
        </p:spPr>
        <p:txBody>
          <a:bodyPr anchor="b">
            <a:normAutofit/>
          </a:bodyPr>
          <a:lstStyle>
            <a:lvl1pPr algn="l">
              <a:defRPr sz="4000"/>
            </a:lvl1pPr>
          </a:lstStyle>
          <a:p>
            <a:r>
              <a:rPr lang="en-US" dirty="0"/>
              <a:t>Click to </a:t>
            </a:r>
            <a:br>
              <a:rPr lang="en-US" dirty="0"/>
            </a:br>
            <a:r>
              <a:rPr lang="en-US" dirty="0"/>
              <a:t>edit Master </a:t>
            </a:r>
            <a:br>
              <a:rPr lang="en-US" dirty="0"/>
            </a:br>
            <a:r>
              <a:rPr lang="en-US" dirty="0"/>
              <a:t>title style</a:t>
            </a:r>
          </a:p>
        </p:txBody>
      </p:sp>
      <p:sp>
        <p:nvSpPr>
          <p:cNvPr id="27" name="Subtitle 2">
            <a:extLst>
              <a:ext uri="{FF2B5EF4-FFF2-40B4-BE49-F238E27FC236}">
                <a16:creationId xmlns:a16="http://schemas.microsoft.com/office/drawing/2014/main" id="{A47B9F43-2429-E441-9BE6-681C506AA25C}"/>
              </a:ext>
            </a:extLst>
          </p:cNvPr>
          <p:cNvSpPr>
            <a:spLocks noGrp="1"/>
          </p:cNvSpPr>
          <p:nvPr>
            <p:ph type="subTitle" idx="1" hasCustomPrompt="1"/>
          </p:nvPr>
        </p:nvSpPr>
        <p:spPr>
          <a:xfrm>
            <a:off x="567710" y="4471989"/>
            <a:ext cx="5111017"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2610554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44E5F2E7-9553-9844-A022-5C50BEC50CCE}"/>
              </a:ext>
            </a:extLst>
          </p:cNvPr>
          <p:cNvSpPr/>
          <p:nvPr userDrawn="1"/>
        </p:nvSpPr>
        <p:spPr>
          <a:xfrm>
            <a:off x="0" y="0"/>
            <a:ext cx="7337168" cy="6858000"/>
          </a:xfrm>
          <a:custGeom>
            <a:avLst/>
            <a:gdLst>
              <a:gd name="connsiteX0" fmla="*/ 0 w 5502876"/>
              <a:gd name="connsiteY0" fmla="*/ 0 h 6858000"/>
              <a:gd name="connsiteX1" fmla="*/ 2878429 w 5502876"/>
              <a:gd name="connsiteY1" fmla="*/ 0 h 6858000"/>
              <a:gd name="connsiteX2" fmla="*/ 3075767 w 5502876"/>
              <a:gd name="connsiteY2" fmla="*/ 126314 h 6858000"/>
              <a:gd name="connsiteX3" fmla="*/ 5502876 w 5502876"/>
              <a:gd name="connsiteY3" fmla="*/ 4684167 h 6858000"/>
              <a:gd name="connsiteX4" fmla="*/ 5069930 w 5502876"/>
              <a:gd name="connsiteY4" fmla="*/ 6824305 h 6858000"/>
              <a:gd name="connsiteX5" fmla="*/ 5054661 w 5502876"/>
              <a:gd name="connsiteY5" fmla="*/ 6858000 h 6858000"/>
              <a:gd name="connsiteX6" fmla="*/ 0 w 550287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2876" h="6858000">
                <a:moveTo>
                  <a:pt x="0" y="0"/>
                </a:moveTo>
                <a:lnTo>
                  <a:pt x="2878429" y="0"/>
                </a:lnTo>
                <a:lnTo>
                  <a:pt x="3075767" y="126314"/>
                </a:lnTo>
                <a:cubicBezTo>
                  <a:pt x="4538948" y="1113250"/>
                  <a:pt x="5502876" y="2785217"/>
                  <a:pt x="5502876" y="4684167"/>
                </a:cubicBezTo>
                <a:cubicBezTo>
                  <a:pt x="5502876" y="5443747"/>
                  <a:pt x="5348648" y="6166876"/>
                  <a:pt x="5069930" y="6824305"/>
                </a:cubicBezTo>
                <a:lnTo>
                  <a:pt x="5054661" y="6858000"/>
                </a:lnTo>
                <a:lnTo>
                  <a:pt x="0" y="6858000"/>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37">
            <a:extLst>
              <a:ext uri="{FF2B5EF4-FFF2-40B4-BE49-F238E27FC236}">
                <a16:creationId xmlns:a16="http://schemas.microsoft.com/office/drawing/2014/main" id="{93C3C4B3-B776-E84D-82E2-C91175068278}"/>
              </a:ext>
            </a:extLst>
          </p:cNvPr>
          <p:cNvSpPr>
            <a:spLocks noChangeArrowheads="1"/>
          </p:cNvSpPr>
          <p:nvPr userDrawn="1"/>
        </p:nvSpPr>
        <p:spPr bwMode="auto">
          <a:xfrm>
            <a:off x="2" y="-1615395"/>
            <a:ext cx="8399415" cy="6299562"/>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sz="1800"/>
          </a:p>
        </p:txBody>
      </p:sp>
      <p:sp>
        <p:nvSpPr>
          <p:cNvPr id="16" name="Freeform 39">
            <a:extLst>
              <a:ext uri="{FF2B5EF4-FFF2-40B4-BE49-F238E27FC236}">
                <a16:creationId xmlns:a16="http://schemas.microsoft.com/office/drawing/2014/main" id="{E297564A-12A2-BA41-8894-F130669DE6FB}"/>
              </a:ext>
            </a:extLst>
          </p:cNvPr>
          <p:cNvSpPr>
            <a:spLocks noChangeArrowheads="1"/>
          </p:cNvSpPr>
          <p:nvPr userDrawn="1"/>
        </p:nvSpPr>
        <p:spPr bwMode="auto">
          <a:xfrm>
            <a:off x="4641119" y="417005"/>
            <a:ext cx="4174480" cy="854129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sz="1800"/>
          </a:p>
        </p:txBody>
      </p:sp>
      <p:sp>
        <p:nvSpPr>
          <p:cNvPr id="17" name="Slide Number Placeholder 5">
            <a:extLst>
              <a:ext uri="{FF2B5EF4-FFF2-40B4-BE49-F238E27FC236}">
                <a16:creationId xmlns:a16="http://schemas.microsoft.com/office/drawing/2014/main" id="{04621391-E3C4-B045-86E6-595666839345}"/>
              </a:ext>
            </a:extLst>
          </p:cNvPr>
          <p:cNvSpPr>
            <a:spLocks noGrp="1"/>
          </p:cNvSpPr>
          <p:nvPr>
            <p:ph type="sldNum" sz="quarter" idx="12"/>
          </p:nvPr>
        </p:nvSpPr>
        <p:spPr>
          <a:xfrm>
            <a:off x="10317708" y="6300003"/>
            <a:ext cx="1473413" cy="365125"/>
          </a:xfrm>
        </p:spPr>
        <p:txBody>
          <a:bodyPr/>
          <a:lstStyle>
            <a:lvl1pPr algn="r">
              <a:defRPr>
                <a:solidFill>
                  <a:schemeClr val="bg1"/>
                </a:solidFill>
              </a:defRPr>
            </a:lvl1pPr>
          </a:lstStyle>
          <a:p>
            <a:fld id="{D993BE9A-2295-974E-B063-F12D5C0A2200}" type="slidenum">
              <a:rPr lang="en-GB" smtClean="0"/>
              <a:pPr/>
              <a:t>‹#›</a:t>
            </a:fld>
            <a:endParaRPr lang="en-GB" dirty="0"/>
          </a:p>
        </p:txBody>
      </p:sp>
      <p:pic>
        <p:nvPicPr>
          <p:cNvPr id="21" name="Picture 20">
            <a:extLst>
              <a:ext uri="{FF2B5EF4-FFF2-40B4-BE49-F238E27FC236}">
                <a16:creationId xmlns:a16="http://schemas.microsoft.com/office/drawing/2014/main" id="{FC6F8479-3E29-BF4C-ACB0-386394253AF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6038" y="-33433"/>
            <a:ext cx="3875964" cy="1263902"/>
          </a:xfrm>
          <a:prstGeom prst="rect">
            <a:avLst/>
          </a:prstGeom>
        </p:spPr>
      </p:pic>
      <p:sp>
        <p:nvSpPr>
          <p:cNvPr id="9" name="Title 1">
            <a:extLst>
              <a:ext uri="{FF2B5EF4-FFF2-40B4-BE49-F238E27FC236}">
                <a16:creationId xmlns:a16="http://schemas.microsoft.com/office/drawing/2014/main" id="{26C889C4-E490-4D44-8F60-BD9158E16B50}"/>
              </a:ext>
            </a:extLst>
          </p:cNvPr>
          <p:cNvSpPr>
            <a:spLocks noGrp="1"/>
          </p:cNvSpPr>
          <p:nvPr>
            <p:ph type="ctrTitle" hasCustomPrompt="1"/>
          </p:nvPr>
        </p:nvSpPr>
        <p:spPr>
          <a:xfrm>
            <a:off x="566402" y="1985256"/>
            <a:ext cx="5111017" cy="2387600"/>
          </a:xfrm>
          <a:prstGeom prst="rect">
            <a:avLst/>
          </a:prstGeom>
        </p:spPr>
        <p:txBody>
          <a:bodyPr anchor="b">
            <a:normAutofit/>
          </a:bodyPr>
          <a:lstStyle>
            <a:lvl1pPr algn="l">
              <a:defRPr sz="4000"/>
            </a:lvl1pPr>
          </a:lstStyle>
          <a:p>
            <a:r>
              <a:rPr lang="en-US" dirty="0"/>
              <a:t>Click to </a:t>
            </a:r>
            <a:br>
              <a:rPr lang="en-US" dirty="0"/>
            </a:br>
            <a:r>
              <a:rPr lang="en-US" dirty="0"/>
              <a:t>edit Master </a:t>
            </a:r>
            <a:br>
              <a:rPr lang="en-US" dirty="0"/>
            </a:br>
            <a:r>
              <a:rPr lang="en-US" dirty="0"/>
              <a:t>title style</a:t>
            </a:r>
          </a:p>
        </p:txBody>
      </p:sp>
      <p:sp>
        <p:nvSpPr>
          <p:cNvPr id="10" name="Subtitle 2">
            <a:extLst>
              <a:ext uri="{FF2B5EF4-FFF2-40B4-BE49-F238E27FC236}">
                <a16:creationId xmlns:a16="http://schemas.microsoft.com/office/drawing/2014/main" id="{AC34E336-6ED6-AE4D-AA65-BC2F26591833}"/>
              </a:ext>
            </a:extLst>
          </p:cNvPr>
          <p:cNvSpPr>
            <a:spLocks noGrp="1"/>
          </p:cNvSpPr>
          <p:nvPr>
            <p:ph type="subTitle" idx="1" hasCustomPrompt="1"/>
          </p:nvPr>
        </p:nvSpPr>
        <p:spPr>
          <a:xfrm>
            <a:off x="566402" y="4471200"/>
            <a:ext cx="5111017"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162638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66400" y="6300003"/>
            <a:ext cx="668544" cy="365125"/>
          </a:xfrm>
        </p:spPr>
        <p:txBody>
          <a:bodyPr/>
          <a:lstStyle/>
          <a:p>
            <a:fld id="{D993BE9A-2295-974E-B063-F12D5C0A2200}" type="slidenum">
              <a:rPr lang="en-GB" smtClean="0"/>
              <a:t>‹#›</a:t>
            </a:fld>
            <a:endParaRPr lang="en-GB"/>
          </a:p>
        </p:txBody>
      </p:sp>
      <p:sp>
        <p:nvSpPr>
          <p:cNvPr id="13" name="Freeform 37">
            <a:extLst>
              <a:ext uri="{FF2B5EF4-FFF2-40B4-BE49-F238E27FC236}">
                <a16:creationId xmlns:a16="http://schemas.microsoft.com/office/drawing/2014/main" id="{47ACD96C-3A32-B24A-913E-DDF73D449FEF}"/>
              </a:ext>
            </a:extLst>
          </p:cNvPr>
          <p:cNvSpPr>
            <a:spLocks noChangeArrowheads="1"/>
          </p:cNvSpPr>
          <p:nvPr userDrawn="1"/>
        </p:nvSpPr>
        <p:spPr bwMode="auto">
          <a:xfrm rot="13500000">
            <a:off x="4830054" y="-760260"/>
            <a:ext cx="6299561" cy="8399416"/>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tx1">
              <a:alpha val="70000"/>
            </a:schemeClr>
          </a:solidFill>
          <a:ln>
            <a:noFill/>
          </a:ln>
          <a:effectLst/>
        </p:spPr>
        <p:txBody>
          <a:bodyPr wrap="none" anchor="ctr"/>
          <a:lstStyle/>
          <a:p>
            <a:endParaRPr lang="en-US" sz="1800"/>
          </a:p>
        </p:txBody>
      </p:sp>
      <p:sp>
        <p:nvSpPr>
          <p:cNvPr id="14" name="Freeform 39">
            <a:extLst>
              <a:ext uri="{FF2B5EF4-FFF2-40B4-BE49-F238E27FC236}">
                <a16:creationId xmlns:a16="http://schemas.microsoft.com/office/drawing/2014/main" id="{80F5EF6B-7964-8842-BF33-483CE605DC48}"/>
              </a:ext>
            </a:extLst>
          </p:cNvPr>
          <p:cNvSpPr>
            <a:spLocks noChangeArrowheads="1"/>
          </p:cNvSpPr>
          <p:nvPr userDrawn="1"/>
        </p:nvSpPr>
        <p:spPr bwMode="auto">
          <a:xfrm rot="13500000">
            <a:off x="7609394" y="-5833031"/>
            <a:ext cx="3130860" cy="11388393"/>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tx1"/>
          </a:solidFill>
          <a:ln>
            <a:noFill/>
          </a:ln>
          <a:effectLst/>
        </p:spPr>
        <p:txBody>
          <a:bodyPr wrap="none" anchor="ctr"/>
          <a:lstStyle/>
          <a:p>
            <a:endParaRPr lang="en-US" sz="1800"/>
          </a:p>
        </p:txBody>
      </p:sp>
      <p:sp>
        <p:nvSpPr>
          <p:cNvPr id="26" name="Title 1">
            <a:extLst>
              <a:ext uri="{FF2B5EF4-FFF2-40B4-BE49-F238E27FC236}">
                <a16:creationId xmlns:a16="http://schemas.microsoft.com/office/drawing/2014/main" id="{19422A02-591B-A741-BD0F-6F1F2C733B97}"/>
              </a:ext>
            </a:extLst>
          </p:cNvPr>
          <p:cNvSpPr>
            <a:spLocks noGrp="1"/>
          </p:cNvSpPr>
          <p:nvPr>
            <p:ph type="ctrTitle" hasCustomPrompt="1"/>
          </p:nvPr>
        </p:nvSpPr>
        <p:spPr>
          <a:xfrm>
            <a:off x="567710" y="1983600"/>
            <a:ext cx="5111017" cy="2387600"/>
          </a:xfrm>
          <a:prstGeom prst="rect">
            <a:avLst/>
          </a:prstGeom>
        </p:spPr>
        <p:txBody>
          <a:bodyPr anchor="b">
            <a:normAutofit/>
          </a:bodyPr>
          <a:lstStyle>
            <a:lvl1pPr algn="l">
              <a:defRPr sz="4000"/>
            </a:lvl1pPr>
          </a:lstStyle>
          <a:p>
            <a:r>
              <a:rPr lang="en-US" dirty="0"/>
              <a:t>Click to </a:t>
            </a:r>
            <a:br>
              <a:rPr lang="en-US" dirty="0"/>
            </a:br>
            <a:r>
              <a:rPr lang="en-US" dirty="0"/>
              <a:t>edit Master </a:t>
            </a:r>
            <a:br>
              <a:rPr lang="en-US" dirty="0"/>
            </a:br>
            <a:r>
              <a:rPr lang="en-US" dirty="0"/>
              <a:t>title style</a:t>
            </a:r>
          </a:p>
        </p:txBody>
      </p:sp>
      <p:sp>
        <p:nvSpPr>
          <p:cNvPr id="27" name="Subtitle 2">
            <a:extLst>
              <a:ext uri="{FF2B5EF4-FFF2-40B4-BE49-F238E27FC236}">
                <a16:creationId xmlns:a16="http://schemas.microsoft.com/office/drawing/2014/main" id="{A47B9F43-2429-E441-9BE6-681C506AA25C}"/>
              </a:ext>
            </a:extLst>
          </p:cNvPr>
          <p:cNvSpPr>
            <a:spLocks noGrp="1"/>
          </p:cNvSpPr>
          <p:nvPr>
            <p:ph type="subTitle" idx="1" hasCustomPrompt="1"/>
          </p:nvPr>
        </p:nvSpPr>
        <p:spPr>
          <a:xfrm>
            <a:off x="567710" y="4471989"/>
            <a:ext cx="5111017"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pic>
        <p:nvPicPr>
          <p:cNvPr id="8" name="Picture 7">
            <a:extLst>
              <a:ext uri="{FF2B5EF4-FFF2-40B4-BE49-F238E27FC236}">
                <a16:creationId xmlns:a16="http://schemas.microsoft.com/office/drawing/2014/main" id="{C19EB4D1-5A71-4AA7-8AC4-8295F07C1AA6}"/>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 y="0"/>
            <a:ext cx="5957587" cy="1259688"/>
          </a:xfrm>
          <a:prstGeom prst="rect">
            <a:avLst/>
          </a:prstGeom>
        </p:spPr>
      </p:pic>
    </p:spTree>
    <p:extLst>
      <p:ext uri="{BB962C8B-B14F-4D97-AF65-F5344CB8AC3E}">
        <p14:creationId xmlns:p14="http://schemas.microsoft.com/office/powerpoint/2010/main" val="693911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EFFB-EA49-40B5-B14A-2236FBB8DA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A951E9-9C05-49B5-BA7C-E08B71AB5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17141-33F4-43AA-A743-ECB29A23A757}"/>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BF48F365-2D2A-4E30-A892-80B70A2168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AE9902-A6C6-481B-BD1F-55FAAF996228}"/>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1897523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Table lar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048000" y="6300001"/>
            <a:ext cx="2743200" cy="365125"/>
          </a:xfrm>
        </p:spPr>
        <p:txBody>
          <a:bodyPr/>
          <a:lstStyle/>
          <a:p>
            <a:fld id="{D993BE9A-2295-974E-B063-F12D5C0A2200}" type="slidenum">
              <a:rPr lang="en-GB" smtClean="0"/>
              <a:t>‹#›</a:t>
            </a:fld>
            <a:endParaRPr lang="en-GB"/>
          </a:p>
        </p:txBody>
      </p:sp>
      <p:sp>
        <p:nvSpPr>
          <p:cNvPr id="8" name="Table Placeholder 7">
            <a:extLst>
              <a:ext uri="{FF2B5EF4-FFF2-40B4-BE49-F238E27FC236}">
                <a16:creationId xmlns:a16="http://schemas.microsoft.com/office/drawing/2014/main" id="{4F9A3F18-D6DB-8A4A-9CFF-CE8F9745CD9C}"/>
              </a:ext>
            </a:extLst>
          </p:cNvPr>
          <p:cNvSpPr>
            <a:spLocks noGrp="1"/>
          </p:cNvSpPr>
          <p:nvPr>
            <p:ph type="tbl" sz="quarter" idx="13"/>
          </p:nvPr>
        </p:nvSpPr>
        <p:spPr>
          <a:xfrm>
            <a:off x="833535" y="485190"/>
            <a:ext cx="10560000" cy="5544000"/>
          </a:xfrm>
        </p:spPr>
        <p:txBody>
          <a:bodyPr/>
          <a:lstStyle/>
          <a:p>
            <a:endParaRPr lang="en-GB"/>
          </a:p>
        </p:txBody>
      </p:sp>
    </p:spTree>
    <p:extLst>
      <p:ext uri="{BB962C8B-B14F-4D97-AF65-F5344CB8AC3E}">
        <p14:creationId xmlns:p14="http://schemas.microsoft.com/office/powerpoint/2010/main" val="42803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EFFB-EA49-40B5-B14A-2236FBB8DA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A951E9-9C05-49B5-BA7C-E08B71AB5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17141-33F4-43AA-A743-ECB29A23A757}"/>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BF48F365-2D2A-4E30-A892-80B70A2168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AE9902-A6C6-481B-BD1F-55FAAF996228}"/>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1487496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wo Content Chart Lar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047921" y="6300001"/>
            <a:ext cx="2743200" cy="365125"/>
          </a:xfrm>
        </p:spPr>
        <p:txBody>
          <a:bodyPr/>
          <a:lstStyle/>
          <a:p>
            <a:fld id="{D993BE9A-2295-974E-B063-F12D5C0A2200}" type="slidenum">
              <a:rPr lang="en-GB" smtClean="0"/>
              <a:t>‹#›</a:t>
            </a:fld>
            <a:endParaRPr lang="en-GB"/>
          </a:p>
        </p:txBody>
      </p:sp>
      <p:sp>
        <p:nvSpPr>
          <p:cNvPr id="3" name="Chart Placeholder 2">
            <a:extLst>
              <a:ext uri="{FF2B5EF4-FFF2-40B4-BE49-F238E27FC236}">
                <a16:creationId xmlns:a16="http://schemas.microsoft.com/office/drawing/2014/main" id="{4D046EF4-35C0-154D-8AE5-E51008719997}"/>
              </a:ext>
            </a:extLst>
          </p:cNvPr>
          <p:cNvSpPr>
            <a:spLocks noGrp="1"/>
          </p:cNvSpPr>
          <p:nvPr>
            <p:ph type="chart" sz="quarter" idx="14"/>
          </p:nvPr>
        </p:nvSpPr>
        <p:spPr>
          <a:xfrm>
            <a:off x="833967" y="485774"/>
            <a:ext cx="10560000" cy="5544000"/>
          </a:xfrm>
        </p:spPr>
        <p:txBody>
          <a:bodyPr/>
          <a:lstStyle/>
          <a:p>
            <a:endParaRPr lang="en-GB"/>
          </a:p>
        </p:txBody>
      </p:sp>
    </p:spTree>
    <p:extLst>
      <p:ext uri="{BB962C8B-B14F-4D97-AF65-F5344CB8AC3E}">
        <p14:creationId xmlns:p14="http://schemas.microsoft.com/office/powerpoint/2010/main" val="3377999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44A48F-5130-444E-9335-545707EB156A}"/>
              </a:ext>
            </a:extLst>
          </p:cNvPr>
          <p:cNvGrpSpPr/>
          <p:nvPr userDrawn="1"/>
        </p:nvGrpSpPr>
        <p:grpSpPr>
          <a:xfrm>
            <a:off x="2273994" y="326616"/>
            <a:ext cx="8654741" cy="6167616"/>
            <a:chOff x="1886274" y="-792480"/>
            <a:chExt cx="9546939" cy="9071229"/>
          </a:xfrm>
        </p:grpSpPr>
        <p:sp>
          <p:nvSpPr>
            <p:cNvPr id="4" name="Oval 3">
              <a:extLst>
                <a:ext uri="{FF2B5EF4-FFF2-40B4-BE49-F238E27FC236}">
                  <a16:creationId xmlns:a16="http://schemas.microsoft.com/office/drawing/2014/main" id="{10066618-1123-CA44-AF6F-D50F2EE9DE2B}"/>
                </a:ext>
              </a:extLst>
            </p:cNvPr>
            <p:cNvSpPr/>
            <p:nvPr userDrawn="1"/>
          </p:nvSpPr>
          <p:spPr>
            <a:xfrm>
              <a:off x="1886274" y="-792480"/>
              <a:ext cx="8464226" cy="8464226"/>
            </a:xfrm>
            <a:prstGeom prst="ellipse">
              <a:avLst/>
            </a:prstGeom>
            <a:solidFill>
              <a:srgbClr val="71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a:extLst>
                <a:ext uri="{FF2B5EF4-FFF2-40B4-BE49-F238E27FC236}">
                  <a16:creationId xmlns:a16="http://schemas.microsoft.com/office/drawing/2014/main" id="{B4522535-63CF-3C45-9F05-14108DC90509}"/>
                </a:ext>
              </a:extLst>
            </p:cNvPr>
            <p:cNvGrpSpPr/>
            <p:nvPr userDrawn="1"/>
          </p:nvGrpSpPr>
          <p:grpSpPr>
            <a:xfrm rot="13500000" flipH="1">
              <a:off x="4775873" y="1621409"/>
              <a:ext cx="5119341" cy="8195339"/>
              <a:chOff x="12727547" y="-5509958"/>
              <a:chExt cx="1257062" cy="2012378"/>
            </a:xfrm>
          </p:grpSpPr>
          <p:sp>
            <p:nvSpPr>
              <p:cNvPr id="6" name="Freeform 37">
                <a:extLst>
                  <a:ext uri="{FF2B5EF4-FFF2-40B4-BE49-F238E27FC236}">
                    <a16:creationId xmlns:a16="http://schemas.microsoft.com/office/drawing/2014/main" id="{50115A77-0B97-EC45-8777-6B69FABE5A2F}"/>
                  </a:ext>
                </a:extLst>
              </p:cNvPr>
              <p:cNvSpPr>
                <a:spLocks noChangeArrowheads="1"/>
              </p:cNvSpPr>
              <p:nvPr userDrawn="1"/>
            </p:nvSpPr>
            <p:spPr bwMode="auto">
              <a:xfrm>
                <a:off x="12727547" y="-5509958"/>
                <a:ext cx="1197716" cy="1197716"/>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rgbClr val="115E67">
                  <a:alpha val="70000"/>
                </a:srgbClr>
              </a:solidFill>
              <a:ln>
                <a:noFill/>
              </a:ln>
              <a:effectLst/>
            </p:spPr>
            <p:txBody>
              <a:bodyPr wrap="none" anchor="ctr"/>
              <a:lstStyle/>
              <a:p>
                <a:endParaRPr lang="en-US" sz="1800"/>
              </a:p>
            </p:txBody>
          </p:sp>
          <p:sp>
            <p:nvSpPr>
              <p:cNvPr id="8" name="Freeform 39">
                <a:extLst>
                  <a:ext uri="{FF2B5EF4-FFF2-40B4-BE49-F238E27FC236}">
                    <a16:creationId xmlns:a16="http://schemas.microsoft.com/office/drawing/2014/main" id="{2987E0B2-FA79-EE47-B4D5-61FBED881445}"/>
                  </a:ext>
                </a:extLst>
              </p:cNvPr>
              <p:cNvSpPr>
                <a:spLocks noChangeArrowheads="1"/>
              </p:cNvSpPr>
              <p:nvPr userDrawn="1"/>
            </p:nvSpPr>
            <p:spPr bwMode="auto">
              <a:xfrm>
                <a:off x="13389348" y="-5121510"/>
                <a:ext cx="595261" cy="1623930"/>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rgbClr val="115E67"/>
              </a:solidFill>
              <a:ln>
                <a:noFill/>
              </a:ln>
              <a:effectLst/>
            </p:spPr>
            <p:txBody>
              <a:bodyPr wrap="none" anchor="ctr"/>
              <a:lstStyle/>
              <a:p>
                <a:endParaRPr lang="en-US" sz="1800"/>
              </a:p>
            </p:txBody>
          </p:sp>
        </p:grpSp>
      </p:grpSp>
      <p:sp>
        <p:nvSpPr>
          <p:cNvPr id="9" name="Title 1">
            <a:extLst>
              <a:ext uri="{FF2B5EF4-FFF2-40B4-BE49-F238E27FC236}">
                <a16:creationId xmlns:a16="http://schemas.microsoft.com/office/drawing/2014/main" id="{EAA9D87E-0F85-964E-8716-8FC0F07014F3}"/>
              </a:ext>
            </a:extLst>
          </p:cNvPr>
          <p:cNvSpPr>
            <a:spLocks noGrp="1"/>
          </p:cNvSpPr>
          <p:nvPr>
            <p:ph type="ctrTitle" hasCustomPrompt="1"/>
          </p:nvPr>
        </p:nvSpPr>
        <p:spPr>
          <a:xfrm>
            <a:off x="2299879" y="2492389"/>
            <a:ext cx="7233384" cy="1279991"/>
          </a:xfrm>
          <a:prstGeom prst="rect">
            <a:avLst/>
          </a:prstGeom>
        </p:spPr>
        <p:txBody>
          <a:bodyPr anchor="ctr" anchorCtr="0">
            <a:noAutofit/>
          </a:bodyPr>
          <a:lstStyle>
            <a:lvl1pPr algn="ctr">
              <a:defRPr sz="7200">
                <a:solidFill>
                  <a:schemeClr val="bg1"/>
                </a:solidFill>
              </a:defRPr>
            </a:lvl1pPr>
          </a:lstStyle>
          <a:p>
            <a:r>
              <a:rPr lang="en-US" dirty="0"/>
              <a:t>Thank you</a:t>
            </a:r>
          </a:p>
        </p:txBody>
      </p:sp>
    </p:spTree>
    <p:extLst>
      <p:ext uri="{BB962C8B-B14F-4D97-AF65-F5344CB8AC3E}">
        <p14:creationId xmlns:p14="http://schemas.microsoft.com/office/powerpoint/2010/main" val="1770316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97EB563-D72E-9B49-B46E-C2720AC10E3A}"/>
              </a:ext>
            </a:extLst>
          </p:cNvPr>
          <p:cNvGrpSpPr/>
          <p:nvPr userDrawn="1"/>
        </p:nvGrpSpPr>
        <p:grpSpPr>
          <a:xfrm>
            <a:off x="3337418" y="589501"/>
            <a:ext cx="5517164" cy="5409948"/>
            <a:chOff x="3633819" y="471742"/>
            <a:chExt cx="5508984" cy="5409948"/>
          </a:xfrm>
        </p:grpSpPr>
        <p:sp>
          <p:nvSpPr>
            <p:cNvPr id="11" name="Oval 10">
              <a:extLst>
                <a:ext uri="{FF2B5EF4-FFF2-40B4-BE49-F238E27FC236}">
                  <a16:creationId xmlns:a16="http://schemas.microsoft.com/office/drawing/2014/main" id="{C1F69B65-C6EC-E542-BC1C-28D1270EAD40}"/>
                </a:ext>
              </a:extLst>
            </p:cNvPr>
            <p:cNvSpPr/>
            <p:nvPr userDrawn="1"/>
          </p:nvSpPr>
          <p:spPr>
            <a:xfrm rot="16200000">
              <a:off x="3633820" y="862397"/>
              <a:ext cx="5019292" cy="50192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 11">
              <a:extLst>
                <a:ext uri="{FF2B5EF4-FFF2-40B4-BE49-F238E27FC236}">
                  <a16:creationId xmlns:a16="http://schemas.microsoft.com/office/drawing/2014/main" id="{45A60DDB-5FCB-3F45-85A6-C08CF2083448}"/>
                </a:ext>
              </a:extLst>
            </p:cNvPr>
            <p:cNvGrpSpPr/>
            <p:nvPr userDrawn="1"/>
          </p:nvGrpSpPr>
          <p:grpSpPr>
            <a:xfrm>
              <a:off x="6105633" y="471742"/>
              <a:ext cx="3037170" cy="4862080"/>
              <a:chOff x="6235307" y="547942"/>
              <a:chExt cx="3037170" cy="4862080"/>
            </a:xfrm>
          </p:grpSpPr>
          <p:sp>
            <p:nvSpPr>
              <p:cNvPr id="13" name="Freeform 37">
                <a:extLst>
                  <a:ext uri="{FF2B5EF4-FFF2-40B4-BE49-F238E27FC236}">
                    <a16:creationId xmlns:a16="http://schemas.microsoft.com/office/drawing/2014/main" id="{4130FA62-77D8-264D-B781-918D89B3A6A0}"/>
                  </a:ext>
                </a:extLst>
              </p:cNvPr>
              <p:cNvSpPr>
                <a:spLocks noChangeArrowheads="1"/>
              </p:cNvSpPr>
              <p:nvPr userDrawn="1"/>
            </p:nvSpPr>
            <p:spPr bwMode="auto">
              <a:xfrm>
                <a:off x="6235307" y="547942"/>
                <a:ext cx="2893785" cy="2893786"/>
              </a:xfrm>
              <a:custGeom>
                <a:avLst/>
                <a:gdLst>
                  <a:gd name="T0" fmla="*/ 0 w 2937"/>
                  <a:gd name="T1" fmla="*/ 0 h 2938"/>
                  <a:gd name="T2" fmla="*/ 0 w 2937"/>
                  <a:gd name="T3" fmla="*/ 0 h 2938"/>
                  <a:gd name="T4" fmla="*/ 0 w 2937"/>
                  <a:gd name="T5" fmla="*/ 762 h 2938"/>
                  <a:gd name="T6" fmla="*/ 2174 w 2937"/>
                  <a:gd name="T7" fmla="*/ 2937 h 2938"/>
                  <a:gd name="T8" fmla="*/ 2936 w 2937"/>
                  <a:gd name="T9" fmla="*/ 2937 h 2938"/>
                  <a:gd name="T10" fmla="*/ 2071 w 2937"/>
                  <a:gd name="T11" fmla="*/ 861 h 2938"/>
                  <a:gd name="T12" fmla="*/ 0 w 2937"/>
                  <a:gd name="T13" fmla="*/ 0 h 2938"/>
                </a:gdLst>
                <a:ahLst/>
                <a:cxnLst>
                  <a:cxn ang="0">
                    <a:pos x="T0" y="T1"/>
                  </a:cxn>
                  <a:cxn ang="0">
                    <a:pos x="T2" y="T3"/>
                  </a:cxn>
                  <a:cxn ang="0">
                    <a:pos x="T4" y="T5"/>
                  </a:cxn>
                  <a:cxn ang="0">
                    <a:pos x="T6" y="T7"/>
                  </a:cxn>
                  <a:cxn ang="0">
                    <a:pos x="T8" y="T9"/>
                  </a:cxn>
                  <a:cxn ang="0">
                    <a:pos x="T10" y="T11"/>
                  </a:cxn>
                  <a:cxn ang="0">
                    <a:pos x="T12" y="T13"/>
                  </a:cxn>
                </a:cxnLst>
                <a:rect l="0" t="0" r="r" b="b"/>
                <a:pathLst>
                  <a:path w="2937" h="2938">
                    <a:moveTo>
                      <a:pt x="0" y="0"/>
                    </a:moveTo>
                    <a:lnTo>
                      <a:pt x="0" y="0"/>
                    </a:lnTo>
                    <a:cubicBezTo>
                      <a:pt x="0" y="762"/>
                      <a:pt x="0" y="762"/>
                      <a:pt x="0" y="762"/>
                    </a:cubicBezTo>
                    <a:cubicBezTo>
                      <a:pt x="1196" y="762"/>
                      <a:pt x="2170" y="1740"/>
                      <a:pt x="2174" y="2937"/>
                    </a:cubicBezTo>
                    <a:cubicBezTo>
                      <a:pt x="2936" y="2937"/>
                      <a:pt x="2936" y="2937"/>
                      <a:pt x="2936" y="2937"/>
                    </a:cubicBezTo>
                    <a:cubicBezTo>
                      <a:pt x="2932" y="2127"/>
                      <a:pt x="2605" y="1395"/>
                      <a:pt x="2071" y="861"/>
                    </a:cubicBezTo>
                    <a:cubicBezTo>
                      <a:pt x="1541" y="331"/>
                      <a:pt x="809" y="0"/>
                      <a:pt x="0" y="0"/>
                    </a:cubicBezTo>
                  </a:path>
                </a:pathLst>
              </a:custGeom>
              <a:solidFill>
                <a:schemeClr val="accent2">
                  <a:alpha val="70000"/>
                </a:schemeClr>
              </a:solidFill>
              <a:ln>
                <a:noFill/>
              </a:ln>
              <a:effectLst/>
            </p:spPr>
            <p:txBody>
              <a:bodyPr wrap="none" anchor="ctr"/>
              <a:lstStyle/>
              <a:p>
                <a:endParaRPr lang="en-US" sz="1800"/>
              </a:p>
            </p:txBody>
          </p:sp>
          <p:sp>
            <p:nvSpPr>
              <p:cNvPr id="14" name="Freeform 39">
                <a:extLst>
                  <a:ext uri="{FF2B5EF4-FFF2-40B4-BE49-F238E27FC236}">
                    <a16:creationId xmlns:a16="http://schemas.microsoft.com/office/drawing/2014/main" id="{9FA35996-EF0A-2145-92C7-0B7C10E43F34}"/>
                  </a:ext>
                </a:extLst>
              </p:cNvPr>
              <p:cNvSpPr>
                <a:spLocks noChangeArrowheads="1"/>
              </p:cNvSpPr>
              <p:nvPr userDrawn="1"/>
            </p:nvSpPr>
            <p:spPr bwMode="auto">
              <a:xfrm>
                <a:off x="7834276" y="1486467"/>
                <a:ext cx="1438201" cy="3923555"/>
              </a:xfrm>
              <a:custGeom>
                <a:avLst/>
                <a:gdLst>
                  <a:gd name="T0" fmla="*/ 361 w 1461"/>
                  <a:gd name="T1" fmla="*/ 0 h 3980"/>
                  <a:gd name="T2" fmla="*/ 361 w 1461"/>
                  <a:gd name="T3" fmla="*/ 0 h 3980"/>
                  <a:gd name="T4" fmla="*/ 0 w 1461"/>
                  <a:gd name="T5" fmla="*/ 361 h 3980"/>
                  <a:gd name="T6" fmla="*/ 0 w 1461"/>
                  <a:gd name="T7" fmla="*/ 3617 h 3980"/>
                  <a:gd name="T8" fmla="*/ 361 w 1461"/>
                  <a:gd name="T9" fmla="*/ 3979 h 3980"/>
                  <a:gd name="T10" fmla="*/ 361 w 1461"/>
                  <a:gd name="T11" fmla="*/ 0 h 3980"/>
                </a:gdLst>
                <a:ahLst/>
                <a:cxnLst>
                  <a:cxn ang="0">
                    <a:pos x="T0" y="T1"/>
                  </a:cxn>
                  <a:cxn ang="0">
                    <a:pos x="T2" y="T3"/>
                  </a:cxn>
                  <a:cxn ang="0">
                    <a:pos x="T4" y="T5"/>
                  </a:cxn>
                  <a:cxn ang="0">
                    <a:pos x="T6" y="T7"/>
                  </a:cxn>
                  <a:cxn ang="0">
                    <a:pos x="T8" y="T9"/>
                  </a:cxn>
                  <a:cxn ang="0">
                    <a:pos x="T10" y="T11"/>
                  </a:cxn>
                </a:cxnLst>
                <a:rect l="0" t="0" r="r" b="b"/>
                <a:pathLst>
                  <a:path w="1461" h="3980">
                    <a:moveTo>
                      <a:pt x="361" y="0"/>
                    </a:moveTo>
                    <a:lnTo>
                      <a:pt x="361" y="0"/>
                    </a:lnTo>
                    <a:cubicBezTo>
                      <a:pt x="0" y="361"/>
                      <a:pt x="0" y="361"/>
                      <a:pt x="0" y="361"/>
                    </a:cubicBezTo>
                    <a:cubicBezTo>
                      <a:pt x="900" y="1257"/>
                      <a:pt x="900" y="2717"/>
                      <a:pt x="0" y="3617"/>
                    </a:cubicBezTo>
                    <a:cubicBezTo>
                      <a:pt x="361" y="3979"/>
                      <a:pt x="361" y="3979"/>
                      <a:pt x="361" y="3979"/>
                    </a:cubicBezTo>
                    <a:cubicBezTo>
                      <a:pt x="1460" y="2881"/>
                      <a:pt x="1460" y="1093"/>
                      <a:pt x="361" y="0"/>
                    </a:cubicBezTo>
                  </a:path>
                </a:pathLst>
              </a:custGeom>
              <a:solidFill>
                <a:schemeClr val="accent2"/>
              </a:solidFill>
              <a:ln>
                <a:noFill/>
              </a:ln>
              <a:effectLst/>
            </p:spPr>
            <p:txBody>
              <a:bodyPr wrap="none" anchor="ctr"/>
              <a:lstStyle/>
              <a:p>
                <a:endParaRPr lang="en-US" sz="1800"/>
              </a:p>
            </p:txBody>
          </p:sp>
        </p:grpSp>
      </p:grpSp>
      <p:sp>
        <p:nvSpPr>
          <p:cNvPr id="9" name="Title 1">
            <a:extLst>
              <a:ext uri="{FF2B5EF4-FFF2-40B4-BE49-F238E27FC236}">
                <a16:creationId xmlns:a16="http://schemas.microsoft.com/office/drawing/2014/main" id="{EAA9D87E-0F85-964E-8716-8FC0F07014F3}"/>
              </a:ext>
            </a:extLst>
          </p:cNvPr>
          <p:cNvSpPr>
            <a:spLocks noGrp="1"/>
          </p:cNvSpPr>
          <p:nvPr>
            <p:ph type="ctrTitle" hasCustomPrompt="1"/>
          </p:nvPr>
        </p:nvSpPr>
        <p:spPr>
          <a:xfrm>
            <a:off x="2314568" y="2569508"/>
            <a:ext cx="7334192" cy="1279991"/>
          </a:xfrm>
          <a:prstGeom prst="rect">
            <a:avLst/>
          </a:prstGeom>
        </p:spPr>
        <p:txBody>
          <a:bodyPr anchor="ctr" anchorCtr="0">
            <a:noAutofit/>
          </a:bodyPr>
          <a:lstStyle>
            <a:lvl1pPr algn="ctr">
              <a:defRPr sz="6000">
                <a:solidFill>
                  <a:schemeClr val="tx1"/>
                </a:solidFill>
              </a:defRPr>
            </a:lvl1pPr>
          </a:lstStyle>
          <a:p>
            <a:r>
              <a:rPr lang="en-US" dirty="0"/>
              <a:t>Thank you</a:t>
            </a:r>
          </a:p>
        </p:txBody>
      </p:sp>
    </p:spTree>
    <p:extLst>
      <p:ext uri="{BB962C8B-B14F-4D97-AF65-F5344CB8AC3E}">
        <p14:creationId xmlns:p14="http://schemas.microsoft.com/office/powerpoint/2010/main" val="24795275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EFFB-EA49-40B5-B14A-2236FBB8DA5C}"/>
              </a:ext>
            </a:extLst>
          </p:cNvPr>
          <p:cNvSpPr>
            <a:spLocks noGrp="1"/>
          </p:cNvSpPr>
          <p:nvPr>
            <p:ph type="title"/>
          </p:nvPr>
        </p:nvSpPr>
        <p:spPr>
          <a:xfrm>
            <a:off x="1275521" y="365123"/>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A951E9-9C05-49B5-BA7C-E08B71AB59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517141-33F4-43AA-A743-ECB29A23A757}"/>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BF48F365-2D2A-4E30-A892-80B70A2168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AE9902-A6C6-481B-BD1F-55FAAF996228}"/>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405623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89EF-3AA4-415D-8774-1EFF72B5E2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7A1EF5-959A-4E14-9E34-6AAD7D23E1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49EA5B-F491-4347-BD76-0A52AE095141}"/>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BEBF50EA-CD3F-4FDC-A0B7-3A36761DD9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F55FB7-D144-47DF-904E-7D3356D5AD1D}"/>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120460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52B1-10F5-45A1-A680-4D8AD14477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007DA9-0AE8-4FD7-863A-BECFCBF62A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64BAB2-DCA8-45DF-BC30-A526B47244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505C25-6159-4C59-9923-4DB39FB01DB7}"/>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6" name="Footer Placeholder 5">
            <a:extLst>
              <a:ext uri="{FF2B5EF4-FFF2-40B4-BE49-F238E27FC236}">
                <a16:creationId xmlns:a16="http://schemas.microsoft.com/office/drawing/2014/main" id="{736FCF6C-ECA0-432C-86E6-4FE3045CF8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F63D06-7A47-4993-A11C-9B7CE202CAF4}"/>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216335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07761-760C-4AC4-B632-1F4DFACA4E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DE9250-8B4E-4619-9F13-16574540C7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9C6AC4-409F-4F7C-812B-82A40A56F4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FEE534-051B-47C4-AA08-D2AF72D9C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D22DE-514C-4882-A74C-F177FF279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7EBDCA-8512-4FBF-8552-FE3CDAA4D38C}"/>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8" name="Footer Placeholder 7">
            <a:extLst>
              <a:ext uri="{FF2B5EF4-FFF2-40B4-BE49-F238E27FC236}">
                <a16:creationId xmlns:a16="http://schemas.microsoft.com/office/drawing/2014/main" id="{46347348-ECC7-4CBD-B83B-D74DBD3A33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82CB64-F9BD-49C1-9271-B99C58163DC0}"/>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324225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74432-06E7-435C-9A2D-EA0146BFF4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AF183F1-211F-4697-9036-E11CC9E76A9F}"/>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4" name="Footer Placeholder 3">
            <a:extLst>
              <a:ext uri="{FF2B5EF4-FFF2-40B4-BE49-F238E27FC236}">
                <a16:creationId xmlns:a16="http://schemas.microsoft.com/office/drawing/2014/main" id="{64744B97-D5D9-4AD5-B1F6-FEE3F16184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806E18-6337-4A97-8B19-9F8571BF80EF}"/>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412165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D9CD8-1F67-4664-BC0E-6BFFCA7F4D38}"/>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3" name="Footer Placeholder 2">
            <a:extLst>
              <a:ext uri="{FF2B5EF4-FFF2-40B4-BE49-F238E27FC236}">
                <a16:creationId xmlns:a16="http://schemas.microsoft.com/office/drawing/2014/main" id="{824D4C56-725E-4542-AFD0-B667FB48DA3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037CEF-BAE1-49C8-8767-E0F6D823AFD9}"/>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2135976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B235-76C0-47CA-AF2F-9CA691DCB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E551C5-677A-440B-9679-43AED3C95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7543859-06EB-42E9-AAA5-65538A4622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BA953-6A62-40D0-9A1D-00B2F41B42C4}"/>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6" name="Footer Placeholder 5">
            <a:extLst>
              <a:ext uri="{FF2B5EF4-FFF2-40B4-BE49-F238E27FC236}">
                <a16:creationId xmlns:a16="http://schemas.microsoft.com/office/drawing/2014/main" id="{010AB7F9-14BE-4A62-8A12-4BDA86C6EF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B72E0D-B407-438D-B894-59E2D3095644}"/>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269135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5322-D8DE-4570-9FCB-E0DCDAC77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32AF6F-7D7F-4E2E-B107-73B7FF5765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38B33A-9F30-4BD1-8653-0A4C1AB21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CBCE0-D3EC-4937-82D1-5AF2949E0030}"/>
              </a:ext>
            </a:extLst>
          </p:cNvPr>
          <p:cNvSpPr>
            <a:spLocks noGrp="1"/>
          </p:cNvSpPr>
          <p:nvPr>
            <p:ph type="dt" sz="half" idx="10"/>
          </p:nvPr>
        </p:nvSpPr>
        <p:spPr/>
        <p:txBody>
          <a:bodyPr/>
          <a:lstStyle/>
          <a:p>
            <a:fld id="{889F7297-3E48-4C69-AABC-0E852A03D48C}" type="datetimeFigureOut">
              <a:rPr lang="en-GB" smtClean="0"/>
              <a:t>09/05/2023</a:t>
            </a:fld>
            <a:endParaRPr lang="en-GB"/>
          </a:p>
        </p:txBody>
      </p:sp>
      <p:sp>
        <p:nvSpPr>
          <p:cNvPr id="6" name="Footer Placeholder 5">
            <a:extLst>
              <a:ext uri="{FF2B5EF4-FFF2-40B4-BE49-F238E27FC236}">
                <a16:creationId xmlns:a16="http://schemas.microsoft.com/office/drawing/2014/main" id="{E0EAA00D-5008-4A9C-B802-BF479CA300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14A4CF-8D05-459A-B358-CDAD2656F431}"/>
              </a:ext>
            </a:extLst>
          </p:cNvPr>
          <p:cNvSpPr>
            <a:spLocks noGrp="1"/>
          </p:cNvSpPr>
          <p:nvPr>
            <p:ph type="sldNum" sz="quarter" idx="12"/>
          </p:nvPr>
        </p:nvSpPr>
        <p:spPr/>
        <p:txBody>
          <a:bodyPr/>
          <a:lstStyle/>
          <a:p>
            <a:fld id="{9D9783FA-26C7-4CCA-8CAC-8C44748C5CD6}" type="slidenum">
              <a:rPr lang="en-GB" smtClean="0"/>
              <a:t>‹#›</a:t>
            </a:fld>
            <a:endParaRPr lang="en-GB"/>
          </a:p>
        </p:txBody>
      </p:sp>
    </p:spTree>
    <p:extLst>
      <p:ext uri="{BB962C8B-B14F-4D97-AF65-F5344CB8AC3E}">
        <p14:creationId xmlns:p14="http://schemas.microsoft.com/office/powerpoint/2010/main" val="3763486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0C232-705A-418C-ACD0-EDA9D2FC8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FC92B2-4607-49A1-828C-D180F7237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D2EFA3-D31C-4CFE-8472-9B12804C0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F7297-3E48-4C69-AABC-0E852A03D48C}" type="datetimeFigureOut">
              <a:rPr lang="en-GB" smtClean="0"/>
              <a:t>09/05/2023</a:t>
            </a:fld>
            <a:endParaRPr lang="en-GB"/>
          </a:p>
        </p:txBody>
      </p:sp>
      <p:sp>
        <p:nvSpPr>
          <p:cNvPr id="5" name="Footer Placeholder 4">
            <a:extLst>
              <a:ext uri="{FF2B5EF4-FFF2-40B4-BE49-F238E27FC236}">
                <a16:creationId xmlns:a16="http://schemas.microsoft.com/office/drawing/2014/main" id="{F5CB1FF3-1135-4608-9C19-E88328322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B6346B-7DAF-4E67-9E1A-AEE507E19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783FA-26C7-4CCA-8CAC-8C44748C5CD6}" type="slidenum">
              <a:rPr lang="en-GB" smtClean="0"/>
              <a:t>‹#›</a:t>
            </a:fld>
            <a:endParaRPr lang="en-GB"/>
          </a:p>
        </p:txBody>
      </p:sp>
    </p:spTree>
    <p:extLst>
      <p:ext uri="{BB962C8B-B14F-4D97-AF65-F5344CB8AC3E}">
        <p14:creationId xmlns:p14="http://schemas.microsoft.com/office/powerpoint/2010/main" val="3477160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968504"/>
            <a:ext cx="7035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3429000"/>
            <a:ext cx="7035800" cy="25411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0" y="6127754"/>
            <a:ext cx="2743200" cy="365125"/>
          </a:xfrm>
          <a:prstGeom prst="rect">
            <a:avLst/>
          </a:prstGeom>
        </p:spPr>
        <p:txBody>
          <a:bodyPr vert="horz" lIns="91440" tIns="45720" rIns="91440" bIns="45720" rtlCol="0" anchor="ctr"/>
          <a:lstStyle>
            <a:lvl1pPr algn="l">
              <a:defRPr sz="1200">
                <a:solidFill>
                  <a:srgbClr val="004976"/>
                </a:solidFill>
              </a:defRPr>
            </a:lvl1pPr>
          </a:lstStyle>
          <a:p>
            <a:fld id="{D993BE9A-2295-974E-B063-F12D5C0A2200}" type="slidenum">
              <a:rPr lang="en-GB" smtClean="0"/>
              <a:pPr/>
              <a:t>‹#›</a:t>
            </a:fld>
            <a:endParaRPr lang="en-GB" dirty="0"/>
          </a:p>
        </p:txBody>
      </p:sp>
    </p:spTree>
    <p:extLst>
      <p:ext uri="{BB962C8B-B14F-4D97-AF65-F5344CB8AC3E}">
        <p14:creationId xmlns:p14="http://schemas.microsoft.com/office/powerpoint/2010/main" val="118643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Lst>
  <p:hf hdr="0" ftr="0" dt="0"/>
  <p:txStyles>
    <p:titleStyle>
      <a:lvl1pPr algn="l" defTabSz="914400" rtl="0" eaLnBrk="1" latinLnBrk="0" hangingPunct="1">
        <a:lnSpc>
          <a:spcPct val="90000"/>
        </a:lnSpc>
        <a:spcBef>
          <a:spcPct val="0"/>
        </a:spcBef>
        <a:buNone/>
        <a:defRPr sz="4000" kern="1200">
          <a:solidFill>
            <a:srgbClr val="004976"/>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800" kern="1200">
          <a:solidFill>
            <a:srgbClr val="54585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54585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54585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54585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5458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25411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047921" y="6127752"/>
            <a:ext cx="2743200" cy="365125"/>
          </a:xfrm>
          <a:prstGeom prst="rect">
            <a:avLst/>
          </a:prstGeom>
        </p:spPr>
        <p:txBody>
          <a:bodyPr vert="horz" lIns="91440" tIns="45720" rIns="91440" bIns="45720" rtlCol="0" anchor="ctr"/>
          <a:lstStyle>
            <a:lvl1pPr algn="r">
              <a:defRPr sz="1200">
                <a:solidFill>
                  <a:srgbClr val="004976"/>
                </a:solidFill>
              </a:defRPr>
            </a:lvl1pPr>
          </a:lstStyle>
          <a:p>
            <a:fld id="{D993BE9A-2295-974E-B063-F12D5C0A2200}" type="slidenum">
              <a:rPr lang="en-GB" smtClean="0"/>
              <a:pPr/>
              <a:t>‹#›</a:t>
            </a:fld>
            <a:endParaRPr lang="en-GB" dirty="0"/>
          </a:p>
        </p:txBody>
      </p:sp>
    </p:spTree>
    <p:extLst>
      <p:ext uri="{BB962C8B-B14F-4D97-AF65-F5344CB8AC3E}">
        <p14:creationId xmlns:p14="http://schemas.microsoft.com/office/powerpoint/2010/main" val="85086686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dt="0"/>
  <p:txStyles>
    <p:titleStyle>
      <a:lvl1pPr algn="l" defTabSz="914400" rtl="0" eaLnBrk="1" latinLnBrk="0" hangingPunct="1">
        <a:lnSpc>
          <a:spcPct val="90000"/>
        </a:lnSpc>
        <a:spcBef>
          <a:spcPct val="0"/>
        </a:spcBef>
        <a:buNone/>
        <a:defRPr sz="4000" kern="1200">
          <a:solidFill>
            <a:srgbClr val="004976"/>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800" kern="1200">
          <a:solidFill>
            <a:srgbClr val="54585A"/>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54585A"/>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54585A"/>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54585A"/>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5458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22.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jpe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3.jpe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3.jpe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3.jpe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8E03-F801-424E-BF86-A3F358F6B66F}"/>
              </a:ext>
            </a:extLst>
          </p:cNvPr>
          <p:cNvSpPr>
            <a:spLocks noGrp="1"/>
          </p:cNvSpPr>
          <p:nvPr>
            <p:ph type="ctrTitle"/>
          </p:nvPr>
        </p:nvSpPr>
        <p:spPr/>
        <p:txBody>
          <a:bodyPr/>
          <a:lstStyle/>
          <a:p>
            <a:r>
              <a:rPr lang="en-GB" dirty="0"/>
              <a:t>The Chemistry of Chocolate</a:t>
            </a:r>
          </a:p>
        </p:txBody>
      </p:sp>
      <p:pic>
        <p:nvPicPr>
          <p:cNvPr id="5" name="Picture 4">
            <a:extLst>
              <a:ext uri="{FF2B5EF4-FFF2-40B4-BE49-F238E27FC236}">
                <a16:creationId xmlns:a16="http://schemas.microsoft.com/office/drawing/2014/main" id="{6F003DC0-FDB7-4771-AE8B-9AC9C79F98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8609" y="278670"/>
            <a:ext cx="4045932" cy="903157"/>
          </a:xfrm>
          <a:prstGeom prst="rect">
            <a:avLst/>
          </a:prstGeom>
        </p:spPr>
      </p:pic>
    </p:spTree>
    <p:extLst>
      <p:ext uri="{BB962C8B-B14F-4D97-AF65-F5344CB8AC3E}">
        <p14:creationId xmlns:p14="http://schemas.microsoft.com/office/powerpoint/2010/main" val="5313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A24D-C726-4900-917B-58C677085D3D}"/>
              </a:ext>
            </a:extLst>
          </p:cNvPr>
          <p:cNvSpPr>
            <a:spLocks noGrp="1"/>
          </p:cNvSpPr>
          <p:nvPr>
            <p:ph type="title"/>
          </p:nvPr>
        </p:nvSpPr>
        <p:spPr>
          <a:xfrm>
            <a:off x="604520" y="3941447"/>
            <a:ext cx="10515600" cy="1325563"/>
          </a:xfrm>
        </p:spPr>
        <p:txBody>
          <a:bodyPr/>
          <a:lstStyle/>
          <a:p>
            <a:r>
              <a:rPr lang="en-GB" dirty="0">
                <a:solidFill>
                  <a:schemeClr val="bg1"/>
                </a:solidFill>
              </a:rPr>
              <a:t>How does Chemistry come into all of this?</a:t>
            </a:r>
          </a:p>
        </p:txBody>
      </p:sp>
    </p:spTree>
    <p:extLst>
      <p:ext uri="{BB962C8B-B14F-4D97-AF65-F5344CB8AC3E}">
        <p14:creationId xmlns:p14="http://schemas.microsoft.com/office/powerpoint/2010/main" val="866740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normAutofit fontScale="90000"/>
          </a:bodyPr>
          <a:lstStyle/>
          <a:p>
            <a:r>
              <a:rPr lang="en-GB" sz="4000" dirty="0">
                <a:solidFill>
                  <a:srgbClr val="004976"/>
                </a:solidFill>
                <a:latin typeface="Arial" panose="020B0604020202020204"/>
              </a:rPr>
              <a:t>Chemistry happens all throughout the     chocolate-making process – from bean to bar</a:t>
            </a:r>
            <a:endParaRPr lang="en-GB" dirty="0"/>
          </a:p>
        </p:txBody>
      </p:sp>
      <p:graphicFrame>
        <p:nvGraphicFramePr>
          <p:cNvPr id="6" name="Content Placeholder 5">
            <a:extLst>
              <a:ext uri="{FF2B5EF4-FFF2-40B4-BE49-F238E27FC236}">
                <a16:creationId xmlns:a16="http://schemas.microsoft.com/office/drawing/2014/main" id="{981DB4CA-B084-4DCF-BFE9-73EB70E6C332}"/>
              </a:ext>
            </a:extLst>
          </p:cNvPr>
          <p:cNvGraphicFramePr>
            <a:graphicFrameLocks noGrp="1"/>
          </p:cNvGraphicFramePr>
          <p:nvPr>
            <p:ph idx="1"/>
            <p:extLst>
              <p:ext uri="{D42A27DB-BD31-4B8C-83A1-F6EECF244321}">
                <p14:modId xmlns:p14="http://schemas.microsoft.com/office/powerpoint/2010/main" val="3086493559"/>
              </p:ext>
            </p:extLst>
          </p:nvPr>
        </p:nvGraphicFramePr>
        <p:xfrm>
          <a:off x="838200" y="1625599"/>
          <a:ext cx="10515600" cy="4094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
        <p:nvSpPr>
          <p:cNvPr id="19" name="Rectangle: Rounded Corners 18">
            <a:extLst>
              <a:ext uri="{FF2B5EF4-FFF2-40B4-BE49-F238E27FC236}">
                <a16:creationId xmlns:a16="http://schemas.microsoft.com/office/drawing/2014/main" id="{844E9F34-030E-42D3-8289-E027965666BC}"/>
              </a:ext>
            </a:extLst>
          </p:cNvPr>
          <p:cNvSpPr/>
          <p:nvPr/>
        </p:nvSpPr>
        <p:spPr>
          <a:xfrm>
            <a:off x="383458" y="1516199"/>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Flavour precursor development</a:t>
            </a:r>
          </a:p>
        </p:txBody>
      </p:sp>
      <p:sp>
        <p:nvSpPr>
          <p:cNvPr id="20" name="Rectangle: Rounded Corners 19">
            <a:extLst>
              <a:ext uri="{FF2B5EF4-FFF2-40B4-BE49-F238E27FC236}">
                <a16:creationId xmlns:a16="http://schemas.microsoft.com/office/drawing/2014/main" id="{06AC0307-8989-49D0-A761-0BBCE33164E3}"/>
              </a:ext>
            </a:extLst>
          </p:cNvPr>
          <p:cNvSpPr/>
          <p:nvPr/>
        </p:nvSpPr>
        <p:spPr>
          <a:xfrm>
            <a:off x="1767840" y="4828968"/>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Flavour precursor development + formation of acids</a:t>
            </a:r>
          </a:p>
        </p:txBody>
      </p:sp>
      <p:sp>
        <p:nvSpPr>
          <p:cNvPr id="21" name="Rectangle: Rounded Corners 20">
            <a:extLst>
              <a:ext uri="{FF2B5EF4-FFF2-40B4-BE49-F238E27FC236}">
                <a16:creationId xmlns:a16="http://schemas.microsoft.com/office/drawing/2014/main" id="{BBB31385-D098-42A4-BF53-9E27B6D8C71E}"/>
              </a:ext>
            </a:extLst>
          </p:cNvPr>
          <p:cNvSpPr/>
          <p:nvPr/>
        </p:nvSpPr>
        <p:spPr>
          <a:xfrm>
            <a:off x="3108960" y="1516199"/>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Flavour and colour development (Maillard reaction)</a:t>
            </a:r>
          </a:p>
        </p:txBody>
      </p:sp>
      <p:sp>
        <p:nvSpPr>
          <p:cNvPr id="22" name="Rectangle: Rounded Corners 21">
            <a:extLst>
              <a:ext uri="{FF2B5EF4-FFF2-40B4-BE49-F238E27FC236}">
                <a16:creationId xmlns:a16="http://schemas.microsoft.com/office/drawing/2014/main" id="{E770BC9F-3C03-4DDC-B175-8261E35D0612}"/>
              </a:ext>
            </a:extLst>
          </p:cNvPr>
          <p:cNvSpPr/>
          <p:nvPr/>
        </p:nvSpPr>
        <p:spPr>
          <a:xfrm>
            <a:off x="4394200" y="4828968"/>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Flavour and colour development (caramelisation and Maillard reaction)</a:t>
            </a:r>
          </a:p>
        </p:txBody>
      </p:sp>
      <p:sp>
        <p:nvSpPr>
          <p:cNvPr id="23" name="Rectangle: Rounded Corners 22">
            <a:extLst>
              <a:ext uri="{FF2B5EF4-FFF2-40B4-BE49-F238E27FC236}">
                <a16:creationId xmlns:a16="http://schemas.microsoft.com/office/drawing/2014/main" id="{3A76C5C0-D46D-4E32-8CE5-E0F1750809B7}"/>
              </a:ext>
            </a:extLst>
          </p:cNvPr>
          <p:cNvSpPr/>
          <p:nvPr/>
        </p:nvSpPr>
        <p:spPr>
          <a:xfrm>
            <a:off x="5735320" y="1516199"/>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Flavour refinement + addition of emulsifiers for viscosity control</a:t>
            </a:r>
          </a:p>
        </p:txBody>
      </p:sp>
      <p:sp>
        <p:nvSpPr>
          <p:cNvPr id="24" name="Rectangle: Rounded Corners 23">
            <a:extLst>
              <a:ext uri="{FF2B5EF4-FFF2-40B4-BE49-F238E27FC236}">
                <a16:creationId xmlns:a16="http://schemas.microsoft.com/office/drawing/2014/main" id="{0851E932-5BED-4F40-8572-D8BFC00CA108}"/>
              </a:ext>
            </a:extLst>
          </p:cNvPr>
          <p:cNvSpPr/>
          <p:nvPr/>
        </p:nvSpPr>
        <p:spPr>
          <a:xfrm>
            <a:off x="7020560" y="4828968"/>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Fat crystal formation and polymorph control</a:t>
            </a:r>
          </a:p>
        </p:txBody>
      </p:sp>
      <p:sp>
        <p:nvSpPr>
          <p:cNvPr id="25" name="Rectangle: Rounded Corners 24">
            <a:extLst>
              <a:ext uri="{FF2B5EF4-FFF2-40B4-BE49-F238E27FC236}">
                <a16:creationId xmlns:a16="http://schemas.microsoft.com/office/drawing/2014/main" id="{BB68F5F9-540C-488B-84F9-58055685AB77}"/>
              </a:ext>
            </a:extLst>
          </p:cNvPr>
          <p:cNvSpPr/>
          <p:nvPr/>
        </p:nvSpPr>
        <p:spPr>
          <a:xfrm>
            <a:off x="8392160" y="1516199"/>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Fat bloom formation (control)</a:t>
            </a:r>
          </a:p>
        </p:txBody>
      </p:sp>
      <p:sp>
        <p:nvSpPr>
          <p:cNvPr id="26" name="Rectangle: Rounded Corners 25">
            <a:extLst>
              <a:ext uri="{FF2B5EF4-FFF2-40B4-BE49-F238E27FC236}">
                <a16:creationId xmlns:a16="http://schemas.microsoft.com/office/drawing/2014/main" id="{67857C9B-DF79-4D4C-825B-944B5BE706C2}"/>
              </a:ext>
            </a:extLst>
          </p:cNvPr>
          <p:cNvSpPr/>
          <p:nvPr/>
        </p:nvSpPr>
        <p:spPr>
          <a:xfrm>
            <a:off x="9796862" y="4828968"/>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Flavour release and mouthfeel</a:t>
            </a:r>
          </a:p>
        </p:txBody>
      </p:sp>
      <p:sp>
        <p:nvSpPr>
          <p:cNvPr id="36" name="Rectangle: Rounded Corners 35">
            <a:extLst>
              <a:ext uri="{FF2B5EF4-FFF2-40B4-BE49-F238E27FC236}">
                <a16:creationId xmlns:a16="http://schemas.microsoft.com/office/drawing/2014/main" id="{F1F30833-1A2A-4A33-B114-A718DA701650}"/>
              </a:ext>
            </a:extLst>
          </p:cNvPr>
          <p:cNvSpPr/>
          <p:nvPr/>
        </p:nvSpPr>
        <p:spPr>
          <a:xfrm>
            <a:off x="1389298" y="4828968"/>
            <a:ext cx="5016582" cy="1025666"/>
          </a:xfrm>
          <a:prstGeom prst="roundRect">
            <a:avLst/>
          </a:prstGeom>
          <a:solidFill>
            <a:schemeClr val="bg1">
              <a:alpha val="7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4E01FFF2-0E5F-4A75-B213-69007CF0CA4C}"/>
              </a:ext>
            </a:extLst>
          </p:cNvPr>
          <p:cNvSpPr/>
          <p:nvPr/>
        </p:nvSpPr>
        <p:spPr>
          <a:xfrm>
            <a:off x="383458" y="1516199"/>
            <a:ext cx="7376242" cy="1025666"/>
          </a:xfrm>
          <a:prstGeom prst="roundRect">
            <a:avLst/>
          </a:prstGeom>
          <a:solidFill>
            <a:schemeClr val="bg1">
              <a:alpha val="7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04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A24D-C726-4900-917B-58C677085D3D}"/>
              </a:ext>
            </a:extLst>
          </p:cNvPr>
          <p:cNvSpPr>
            <a:spLocks noGrp="1"/>
          </p:cNvSpPr>
          <p:nvPr>
            <p:ph type="title"/>
          </p:nvPr>
        </p:nvSpPr>
        <p:spPr>
          <a:xfrm>
            <a:off x="604520" y="3941447"/>
            <a:ext cx="10515600" cy="1325563"/>
          </a:xfrm>
        </p:spPr>
        <p:txBody>
          <a:bodyPr/>
          <a:lstStyle/>
          <a:p>
            <a:r>
              <a:rPr lang="en-GB" dirty="0">
                <a:solidFill>
                  <a:schemeClr val="bg1"/>
                </a:solidFill>
              </a:rPr>
              <a:t>Chocolate Tempering and </a:t>
            </a:r>
            <a:br>
              <a:rPr lang="en-GB" dirty="0">
                <a:solidFill>
                  <a:schemeClr val="bg1"/>
                </a:solidFill>
              </a:rPr>
            </a:br>
            <a:r>
              <a:rPr lang="en-GB" dirty="0">
                <a:solidFill>
                  <a:schemeClr val="bg1"/>
                </a:solidFill>
              </a:rPr>
              <a:t>Crystal Polymorph Control</a:t>
            </a:r>
          </a:p>
        </p:txBody>
      </p:sp>
    </p:spTree>
    <p:extLst>
      <p:ext uri="{BB962C8B-B14F-4D97-AF65-F5344CB8AC3E}">
        <p14:creationId xmlns:p14="http://schemas.microsoft.com/office/powerpoint/2010/main" val="133892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dirty="0"/>
              <a:t>What are crystals and different polymorphs?</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pic>
        <p:nvPicPr>
          <p:cNvPr id="1026" name="Picture 2">
            <a:extLst>
              <a:ext uri="{FF2B5EF4-FFF2-40B4-BE49-F238E27FC236}">
                <a16:creationId xmlns:a16="http://schemas.microsoft.com/office/drawing/2014/main" id="{DA5AC25E-411B-4E81-AA0B-5CDC81C11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191" y="1942282"/>
            <a:ext cx="4441618" cy="27295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BAA36F6-B1DF-4A04-8B7E-053ED7E26D27}"/>
              </a:ext>
            </a:extLst>
          </p:cNvPr>
          <p:cNvSpPr txBox="1"/>
          <p:nvPr/>
        </p:nvSpPr>
        <p:spPr>
          <a:xfrm>
            <a:off x="6923847" y="4679119"/>
            <a:ext cx="1676400" cy="246221"/>
          </a:xfrm>
          <a:prstGeom prst="rect">
            <a:avLst/>
          </a:prstGeom>
          <a:noFill/>
        </p:spPr>
        <p:txBody>
          <a:bodyPr wrap="square" rtlCol="0">
            <a:spAutoFit/>
          </a:bodyPr>
          <a:lstStyle/>
          <a:p>
            <a:r>
              <a:rPr lang="en-GB" sz="1000" dirty="0"/>
              <a:t>chemguide.co.uk</a:t>
            </a:r>
          </a:p>
        </p:txBody>
      </p:sp>
    </p:spTree>
    <p:extLst>
      <p:ext uri="{BB962C8B-B14F-4D97-AF65-F5344CB8AC3E}">
        <p14:creationId xmlns:p14="http://schemas.microsoft.com/office/powerpoint/2010/main" val="3341723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Cocoa Butter is Polymorphic</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838200" y="1625599"/>
            <a:ext cx="10515600" cy="4094481"/>
          </a:xfrm>
        </p:spPr>
        <p:txBody>
          <a:bodyPr/>
          <a:lstStyle/>
          <a:p>
            <a:r>
              <a:rPr lang="en-GB" dirty="0">
                <a:latin typeface="Arial" panose="020B0604020202020204"/>
              </a:rPr>
              <a:t>This means that the molecules of cocoa butter can be stacked together in different ways.</a:t>
            </a:r>
          </a:p>
          <a:p>
            <a:endParaRPr lang="en-GB" dirty="0">
              <a:latin typeface="Arial" panose="020B0604020202020204"/>
            </a:endParaRPr>
          </a:p>
          <a:p>
            <a:r>
              <a:rPr lang="en-GB" dirty="0">
                <a:latin typeface="Arial" panose="020B0604020202020204"/>
              </a:rPr>
              <a:t>There are 6 accepted polymorphs (or forms) of cocoa butter, although there are probably a number of intermediates ones as well – the desired polymorph is called Form V.</a:t>
            </a:r>
          </a:p>
          <a:p>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Tree>
    <p:extLst>
      <p:ext uri="{BB962C8B-B14F-4D97-AF65-F5344CB8AC3E}">
        <p14:creationId xmlns:p14="http://schemas.microsoft.com/office/powerpoint/2010/main" val="7895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dirty="0"/>
              <a:t>The different polymorphs of cocoa butter</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
        <p:nvSpPr>
          <p:cNvPr id="10" name="TextBox 9">
            <a:extLst>
              <a:ext uri="{FF2B5EF4-FFF2-40B4-BE49-F238E27FC236}">
                <a16:creationId xmlns:a16="http://schemas.microsoft.com/office/drawing/2014/main" id="{5BAA36F6-B1DF-4A04-8B7E-053ED7E26D27}"/>
              </a:ext>
            </a:extLst>
          </p:cNvPr>
          <p:cNvSpPr txBox="1"/>
          <p:nvPr/>
        </p:nvSpPr>
        <p:spPr>
          <a:xfrm>
            <a:off x="5810491" y="4809533"/>
            <a:ext cx="3495553" cy="246221"/>
          </a:xfrm>
          <a:prstGeom prst="rect">
            <a:avLst/>
          </a:prstGeom>
          <a:noFill/>
        </p:spPr>
        <p:txBody>
          <a:bodyPr wrap="square" rtlCol="0">
            <a:spAutoFit/>
          </a:bodyPr>
          <a:lstStyle/>
          <a:p>
            <a:r>
              <a:rPr lang="en-GB" sz="1000" dirty="0"/>
              <a:t>adapted from Rajah (ed.) Fats in Food Technology 2</a:t>
            </a:r>
            <a:r>
              <a:rPr lang="en-GB" sz="1000" baseline="30000" dirty="0"/>
              <a:t>nd</a:t>
            </a:r>
            <a:r>
              <a:rPr lang="en-GB" sz="1000" dirty="0"/>
              <a:t> ed.</a:t>
            </a:r>
          </a:p>
        </p:txBody>
      </p:sp>
      <p:grpSp>
        <p:nvGrpSpPr>
          <p:cNvPr id="6" name="Group 5">
            <a:extLst>
              <a:ext uri="{FF2B5EF4-FFF2-40B4-BE49-F238E27FC236}">
                <a16:creationId xmlns:a16="http://schemas.microsoft.com/office/drawing/2014/main" id="{DF48DE39-CB3B-4E03-BB12-5A8D2671EA73}"/>
              </a:ext>
            </a:extLst>
          </p:cNvPr>
          <p:cNvGrpSpPr/>
          <p:nvPr/>
        </p:nvGrpSpPr>
        <p:grpSpPr>
          <a:xfrm>
            <a:off x="2407534" y="2019161"/>
            <a:ext cx="6650741" cy="2614752"/>
            <a:chOff x="2407534" y="2019161"/>
            <a:chExt cx="6650741" cy="2614752"/>
          </a:xfrm>
        </p:grpSpPr>
        <p:pic>
          <p:nvPicPr>
            <p:cNvPr id="2050" name="Picture 2" descr="Cover">
              <a:extLst>
                <a:ext uri="{FF2B5EF4-FFF2-40B4-BE49-F238E27FC236}">
                  <a16:creationId xmlns:a16="http://schemas.microsoft.com/office/drawing/2014/main" id="{E6F4D6EA-DAEB-4729-8D4C-28A320869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2224088"/>
              <a:ext cx="5924550" cy="24098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516E51A-AE28-4818-BCEA-9CA778599092}"/>
                </a:ext>
              </a:extLst>
            </p:cNvPr>
            <p:cNvSpPr/>
            <p:nvPr/>
          </p:nvSpPr>
          <p:spPr>
            <a:xfrm>
              <a:off x="3854370" y="2224088"/>
              <a:ext cx="3206187" cy="218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AAA38F7-DCF4-4A89-83E6-925BDEDB519D}"/>
                </a:ext>
              </a:extLst>
            </p:cNvPr>
            <p:cNvSpPr/>
            <p:nvPr/>
          </p:nvSpPr>
          <p:spPr>
            <a:xfrm>
              <a:off x="3240911" y="2660969"/>
              <a:ext cx="338031" cy="197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77FEC1F-E630-4B2C-8A54-09500E859BC7}"/>
                </a:ext>
              </a:extLst>
            </p:cNvPr>
            <p:cNvSpPr txBox="1"/>
            <p:nvPr/>
          </p:nvSpPr>
          <p:spPr>
            <a:xfrm>
              <a:off x="2407534" y="2019161"/>
              <a:ext cx="5289631" cy="369332"/>
            </a:xfrm>
            <a:prstGeom prst="rect">
              <a:avLst/>
            </a:prstGeom>
            <a:noFill/>
          </p:spPr>
          <p:txBody>
            <a:bodyPr wrap="square" rtlCol="0">
              <a:spAutoFit/>
            </a:bodyPr>
            <a:lstStyle/>
            <a:p>
              <a:r>
                <a:rPr lang="en-GB" dirty="0"/>
                <a:t>Form     II         III         IV              V           VI </a:t>
              </a:r>
            </a:p>
          </p:txBody>
        </p:sp>
      </p:grpSp>
    </p:spTree>
    <p:extLst>
      <p:ext uri="{BB962C8B-B14F-4D97-AF65-F5344CB8AC3E}">
        <p14:creationId xmlns:p14="http://schemas.microsoft.com/office/powerpoint/2010/main" val="4253978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dirty="0"/>
              <a:t>Polymorphs of Cocoa Butter</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graphicFrame>
        <p:nvGraphicFramePr>
          <p:cNvPr id="5" name="Table Placeholder 3">
            <a:extLst>
              <a:ext uri="{FF2B5EF4-FFF2-40B4-BE49-F238E27FC236}">
                <a16:creationId xmlns:a16="http://schemas.microsoft.com/office/drawing/2014/main" id="{4A488706-5557-4601-94BF-72B7C981FD26}"/>
              </a:ext>
            </a:extLst>
          </p:cNvPr>
          <p:cNvGraphicFramePr>
            <a:graphicFrameLocks/>
          </p:cNvGraphicFramePr>
          <p:nvPr>
            <p:extLst>
              <p:ext uri="{D42A27DB-BD31-4B8C-83A1-F6EECF244321}">
                <p14:modId xmlns:p14="http://schemas.microsoft.com/office/powerpoint/2010/main" val="4226540236"/>
              </p:ext>
            </p:extLst>
          </p:nvPr>
        </p:nvGraphicFramePr>
        <p:xfrm>
          <a:off x="1001111" y="1300090"/>
          <a:ext cx="9871058" cy="4457219"/>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633018347"/>
                    </a:ext>
                  </a:extLst>
                </a:gridCol>
                <a:gridCol w="2275058">
                  <a:extLst>
                    <a:ext uri="{9D8B030D-6E8A-4147-A177-3AD203B41FA5}">
                      <a16:colId xmlns:a16="http://schemas.microsoft.com/office/drawing/2014/main" val="1137599789"/>
                    </a:ext>
                  </a:extLst>
                </a:gridCol>
                <a:gridCol w="6372000">
                  <a:extLst>
                    <a:ext uri="{9D8B030D-6E8A-4147-A177-3AD203B41FA5}">
                      <a16:colId xmlns:a16="http://schemas.microsoft.com/office/drawing/2014/main" val="3204295773"/>
                    </a:ext>
                  </a:extLst>
                </a:gridCol>
              </a:tblGrid>
              <a:tr h="729059">
                <a:tc>
                  <a:txBody>
                    <a:bodyPr/>
                    <a:lstStyle/>
                    <a:p>
                      <a:pPr algn="ctr"/>
                      <a:r>
                        <a:rPr lang="en-US" dirty="0"/>
                        <a:t>Form</a:t>
                      </a:r>
                    </a:p>
                  </a:txBody>
                  <a:tcPr marL="45528" marR="45528" anchor="ctr"/>
                </a:tc>
                <a:tc>
                  <a:txBody>
                    <a:bodyPr/>
                    <a:lstStyle/>
                    <a:p>
                      <a:pPr algn="ctr"/>
                      <a:r>
                        <a:rPr lang="en-US" dirty="0"/>
                        <a:t>Melting </a:t>
                      </a:r>
                      <a:r>
                        <a:rPr lang="en-US" sz="1800" b="1" kern="1200" dirty="0">
                          <a:solidFill>
                            <a:schemeClr val="lt1"/>
                          </a:solidFill>
                          <a:latin typeface="+mn-lt"/>
                          <a:ea typeface="+mn-ea"/>
                          <a:cs typeface="+mn-cs"/>
                        </a:rPr>
                        <a:t>Point (°C)</a:t>
                      </a:r>
                    </a:p>
                  </a:txBody>
                  <a:tcPr marL="45528" marR="45528" anchor="ctr"/>
                </a:tc>
                <a:tc>
                  <a:txBody>
                    <a:bodyPr/>
                    <a:lstStyle/>
                    <a:p>
                      <a:pPr algn="ctr"/>
                      <a:r>
                        <a:rPr lang="en-US" dirty="0"/>
                        <a:t>Description &amp; Properties</a:t>
                      </a:r>
                    </a:p>
                  </a:txBody>
                  <a:tcPr marL="45528" marR="45528" anchor="ctr"/>
                </a:tc>
                <a:extLst>
                  <a:ext uri="{0D108BD9-81ED-4DB2-BD59-A6C34878D82A}">
                    <a16:rowId xmlns:a16="http://schemas.microsoft.com/office/drawing/2014/main" val="145124955"/>
                  </a:ext>
                </a:extLst>
              </a:tr>
              <a:tr h="612000">
                <a:tc>
                  <a:txBody>
                    <a:bodyPr/>
                    <a:lstStyle/>
                    <a:p>
                      <a:pPr algn="ctr"/>
                      <a:r>
                        <a:rPr lang="en-US" dirty="0"/>
                        <a:t>I</a:t>
                      </a:r>
                    </a:p>
                  </a:txBody>
                  <a:tcPr marL="45528" marR="45528" anchor="ctr"/>
                </a:tc>
                <a:tc>
                  <a:txBody>
                    <a:bodyPr/>
                    <a:lstStyle/>
                    <a:p>
                      <a:pPr algn="ctr"/>
                      <a:r>
                        <a:rPr lang="en-US" dirty="0"/>
                        <a:t>17.3</a:t>
                      </a:r>
                    </a:p>
                  </a:txBody>
                  <a:tcPr marL="45528" marR="45528" anchor="ctr"/>
                </a:tc>
                <a:tc rowSpan="2">
                  <a:txBody>
                    <a:bodyPr/>
                    <a:lstStyle/>
                    <a:p>
                      <a:pPr algn="ctr"/>
                      <a:r>
                        <a:rPr lang="en-US" dirty="0"/>
                        <a:t>Soft and crumbly</a:t>
                      </a:r>
                    </a:p>
                    <a:p>
                      <a:pPr algn="ctr"/>
                      <a:r>
                        <a:rPr lang="en-US" dirty="0"/>
                        <a:t>Formed by very rapid cooling of melted chocolate</a:t>
                      </a:r>
                    </a:p>
                    <a:p>
                      <a:pPr algn="ctr"/>
                      <a:r>
                        <a:rPr lang="en-US" dirty="0"/>
                        <a:t>Will </a:t>
                      </a:r>
                      <a:r>
                        <a:rPr lang="en-US" dirty="0" err="1"/>
                        <a:t>recrystallise</a:t>
                      </a:r>
                      <a:r>
                        <a:rPr lang="en-US" dirty="0"/>
                        <a:t> spontaneously from the lower to upper forms</a:t>
                      </a:r>
                    </a:p>
                  </a:txBody>
                  <a:tcPr marL="45528" marR="45528" anchor="ctr"/>
                </a:tc>
                <a:extLst>
                  <a:ext uri="{0D108BD9-81ED-4DB2-BD59-A6C34878D82A}">
                    <a16:rowId xmlns:a16="http://schemas.microsoft.com/office/drawing/2014/main" val="4121876366"/>
                  </a:ext>
                </a:extLst>
              </a:tr>
              <a:tr h="612000">
                <a:tc>
                  <a:txBody>
                    <a:bodyPr/>
                    <a:lstStyle/>
                    <a:p>
                      <a:pPr algn="ctr"/>
                      <a:r>
                        <a:rPr lang="en-US" dirty="0"/>
                        <a:t>II</a:t>
                      </a:r>
                    </a:p>
                  </a:txBody>
                  <a:tcPr marL="45528" marR="45528" anchor="ctr"/>
                </a:tc>
                <a:tc>
                  <a:txBody>
                    <a:bodyPr/>
                    <a:lstStyle/>
                    <a:p>
                      <a:pPr algn="ctr"/>
                      <a:r>
                        <a:rPr lang="en-US" dirty="0"/>
                        <a:t>23.3</a:t>
                      </a:r>
                    </a:p>
                  </a:txBody>
                  <a:tcPr marL="45528" marR="45528" anchor="ctr"/>
                </a:tc>
                <a:tc vMerge="1">
                  <a:txBody>
                    <a:bodyPr/>
                    <a:lstStyle/>
                    <a:p>
                      <a:pPr algn="ctr"/>
                      <a:endParaRPr lang="en-US" dirty="0"/>
                    </a:p>
                  </a:txBody>
                  <a:tcPr marL="45528" marR="45528" anchor="ctr"/>
                </a:tc>
                <a:extLst>
                  <a:ext uri="{0D108BD9-81ED-4DB2-BD59-A6C34878D82A}">
                    <a16:rowId xmlns:a16="http://schemas.microsoft.com/office/drawing/2014/main" val="3185912796"/>
                  </a:ext>
                </a:extLst>
              </a:tr>
              <a:tr h="612000">
                <a:tc>
                  <a:txBody>
                    <a:bodyPr/>
                    <a:lstStyle/>
                    <a:p>
                      <a:pPr algn="ctr"/>
                      <a:r>
                        <a:rPr lang="en-US" dirty="0"/>
                        <a:t>III</a:t>
                      </a:r>
                    </a:p>
                  </a:txBody>
                  <a:tcPr marL="45528" marR="45528" anchor="ctr"/>
                </a:tc>
                <a:tc>
                  <a:txBody>
                    <a:bodyPr/>
                    <a:lstStyle/>
                    <a:p>
                      <a:pPr algn="ctr"/>
                      <a:r>
                        <a:rPr lang="en-US" dirty="0"/>
                        <a:t>25.5</a:t>
                      </a:r>
                    </a:p>
                  </a:txBody>
                  <a:tcPr marL="45528" marR="45528" anchor="ctr"/>
                </a:tc>
                <a:tc rowSpan="2">
                  <a:txBody>
                    <a:bodyPr/>
                    <a:lstStyle/>
                    <a:p>
                      <a:pPr algn="ctr"/>
                      <a:r>
                        <a:rPr lang="en-US" dirty="0"/>
                        <a:t>Firm, but don’t snap</a:t>
                      </a:r>
                    </a:p>
                    <a:p>
                      <a:pPr algn="ctr"/>
                      <a:r>
                        <a:rPr lang="en-US" dirty="0"/>
                        <a:t>Formed by improper cooling of melted chocolate</a:t>
                      </a:r>
                    </a:p>
                    <a:p>
                      <a:pPr algn="ctr"/>
                      <a:r>
                        <a:rPr lang="en-US" dirty="0"/>
                        <a:t>Will </a:t>
                      </a:r>
                      <a:r>
                        <a:rPr lang="en-US" dirty="0" err="1"/>
                        <a:t>recrystallise</a:t>
                      </a:r>
                      <a:r>
                        <a:rPr lang="en-US" dirty="0"/>
                        <a:t> spontaneously from the lower to upper forms</a:t>
                      </a:r>
                    </a:p>
                  </a:txBody>
                  <a:tcPr marL="45528" marR="45528" anchor="ctr"/>
                </a:tc>
                <a:extLst>
                  <a:ext uri="{0D108BD9-81ED-4DB2-BD59-A6C34878D82A}">
                    <a16:rowId xmlns:a16="http://schemas.microsoft.com/office/drawing/2014/main" val="1175568426"/>
                  </a:ext>
                </a:extLst>
              </a:tr>
              <a:tr h="612000">
                <a:tc>
                  <a:txBody>
                    <a:bodyPr/>
                    <a:lstStyle/>
                    <a:p>
                      <a:pPr algn="ctr"/>
                      <a:r>
                        <a:rPr lang="en-US" dirty="0"/>
                        <a:t>IV</a:t>
                      </a:r>
                    </a:p>
                  </a:txBody>
                  <a:tcPr marL="45528" marR="45528" anchor="ctr"/>
                </a:tc>
                <a:tc>
                  <a:txBody>
                    <a:bodyPr/>
                    <a:lstStyle/>
                    <a:p>
                      <a:pPr algn="ctr"/>
                      <a:r>
                        <a:rPr lang="en-US" dirty="0"/>
                        <a:t>27.3</a:t>
                      </a:r>
                    </a:p>
                  </a:txBody>
                  <a:tcPr marL="45528" marR="45528" anchor="ctr"/>
                </a:tc>
                <a:tc vMerge="1">
                  <a:txBody>
                    <a:bodyPr/>
                    <a:lstStyle/>
                    <a:p>
                      <a:pPr algn="ctr"/>
                      <a:endParaRPr lang="en-US" dirty="0"/>
                    </a:p>
                  </a:txBody>
                  <a:tcPr marL="45528" marR="45528" anchor="ctr"/>
                </a:tc>
                <a:extLst>
                  <a:ext uri="{0D108BD9-81ED-4DB2-BD59-A6C34878D82A}">
                    <a16:rowId xmlns:a16="http://schemas.microsoft.com/office/drawing/2014/main" val="3454926006"/>
                  </a:ext>
                </a:extLst>
              </a:tr>
              <a:tr h="612000">
                <a:tc>
                  <a:txBody>
                    <a:bodyPr/>
                    <a:lstStyle/>
                    <a:p>
                      <a:pPr algn="ctr"/>
                      <a:r>
                        <a:rPr lang="en-US" dirty="0"/>
                        <a:t>V</a:t>
                      </a:r>
                    </a:p>
                  </a:txBody>
                  <a:tcPr marL="45528" marR="45528" anchor="ctr"/>
                </a:tc>
                <a:tc>
                  <a:txBody>
                    <a:bodyPr/>
                    <a:lstStyle/>
                    <a:p>
                      <a:pPr algn="ctr"/>
                      <a:r>
                        <a:rPr lang="en-US" dirty="0"/>
                        <a:t>33.8</a:t>
                      </a:r>
                    </a:p>
                  </a:txBody>
                  <a:tcPr marL="45528" marR="45528" anchor="ctr"/>
                </a:tc>
                <a:tc>
                  <a:txBody>
                    <a:bodyPr/>
                    <a:lstStyle/>
                    <a:p>
                      <a:pPr algn="ctr"/>
                      <a:r>
                        <a:rPr lang="en-US" dirty="0"/>
                        <a:t>Shiny, smooth texture, good snap and melts in the mouth</a:t>
                      </a:r>
                    </a:p>
                    <a:p>
                      <a:pPr algn="ctr"/>
                      <a:r>
                        <a:rPr lang="en-US" dirty="0"/>
                        <a:t>Stable (but not most stable) form</a:t>
                      </a:r>
                    </a:p>
                  </a:txBody>
                  <a:tcPr marL="45528" marR="45528" anchor="ctr"/>
                </a:tc>
                <a:extLst>
                  <a:ext uri="{0D108BD9-81ED-4DB2-BD59-A6C34878D82A}">
                    <a16:rowId xmlns:a16="http://schemas.microsoft.com/office/drawing/2014/main" val="4247321029"/>
                  </a:ext>
                </a:extLst>
              </a:tr>
              <a:tr h="612000">
                <a:tc>
                  <a:txBody>
                    <a:bodyPr/>
                    <a:lstStyle/>
                    <a:p>
                      <a:pPr algn="ctr"/>
                      <a:r>
                        <a:rPr lang="en-US" dirty="0"/>
                        <a:t>VI</a:t>
                      </a:r>
                    </a:p>
                  </a:txBody>
                  <a:tcPr marL="45528" marR="45528" anchor="ctr"/>
                </a:tc>
                <a:tc>
                  <a:txBody>
                    <a:bodyPr/>
                    <a:lstStyle/>
                    <a:p>
                      <a:pPr algn="ctr"/>
                      <a:r>
                        <a:rPr lang="en-US" dirty="0"/>
                        <a:t>36.3</a:t>
                      </a:r>
                    </a:p>
                  </a:txBody>
                  <a:tcPr marL="45528" marR="45528" anchor="ctr"/>
                </a:tc>
                <a:tc>
                  <a:txBody>
                    <a:bodyPr/>
                    <a:lstStyle/>
                    <a:p>
                      <a:pPr algn="ctr"/>
                      <a:r>
                        <a:rPr lang="en-US" dirty="0"/>
                        <a:t>Hard and melts slowly in the mouth</a:t>
                      </a:r>
                    </a:p>
                    <a:p>
                      <a:pPr algn="ctr"/>
                      <a:r>
                        <a:rPr lang="en-US" dirty="0"/>
                        <a:t>Forms spontaneously during storage</a:t>
                      </a:r>
                    </a:p>
                  </a:txBody>
                  <a:tcPr marL="45528" marR="45528" anchor="ctr"/>
                </a:tc>
                <a:extLst>
                  <a:ext uri="{0D108BD9-81ED-4DB2-BD59-A6C34878D82A}">
                    <a16:rowId xmlns:a16="http://schemas.microsoft.com/office/drawing/2014/main" val="1065668791"/>
                  </a:ext>
                </a:extLst>
              </a:tr>
            </a:tbl>
          </a:graphicData>
        </a:graphic>
      </p:graphicFrame>
      <p:sp>
        <p:nvSpPr>
          <p:cNvPr id="8" name="TextBox 7">
            <a:extLst>
              <a:ext uri="{FF2B5EF4-FFF2-40B4-BE49-F238E27FC236}">
                <a16:creationId xmlns:a16="http://schemas.microsoft.com/office/drawing/2014/main" id="{4343E5AB-4C08-4416-87FC-FDEC631319B9}"/>
              </a:ext>
            </a:extLst>
          </p:cNvPr>
          <p:cNvSpPr txBox="1"/>
          <p:nvPr/>
        </p:nvSpPr>
        <p:spPr>
          <a:xfrm>
            <a:off x="9377680" y="5775184"/>
            <a:ext cx="1676400" cy="246221"/>
          </a:xfrm>
          <a:prstGeom prst="rect">
            <a:avLst/>
          </a:prstGeom>
          <a:noFill/>
        </p:spPr>
        <p:txBody>
          <a:bodyPr wrap="square" rtlCol="0">
            <a:spAutoFit/>
          </a:bodyPr>
          <a:lstStyle/>
          <a:p>
            <a:r>
              <a:rPr lang="en-GB" sz="1000" dirty="0"/>
              <a:t>compoundchem.com</a:t>
            </a:r>
          </a:p>
        </p:txBody>
      </p:sp>
      <p:sp>
        <p:nvSpPr>
          <p:cNvPr id="9" name="Arrow: Down 8">
            <a:extLst>
              <a:ext uri="{FF2B5EF4-FFF2-40B4-BE49-F238E27FC236}">
                <a16:creationId xmlns:a16="http://schemas.microsoft.com/office/drawing/2014/main" id="{44F4C887-6991-427D-8BCD-E49B24A2DEBB}"/>
              </a:ext>
            </a:extLst>
          </p:cNvPr>
          <p:cNvSpPr/>
          <p:nvPr/>
        </p:nvSpPr>
        <p:spPr>
          <a:xfrm>
            <a:off x="11054080" y="2103120"/>
            <a:ext cx="965200" cy="3656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dirty="0"/>
              <a:t>Increased Stability and Density</a:t>
            </a:r>
          </a:p>
        </p:txBody>
      </p:sp>
    </p:spTree>
    <p:extLst>
      <p:ext uri="{BB962C8B-B14F-4D97-AF65-F5344CB8AC3E}">
        <p14:creationId xmlns:p14="http://schemas.microsoft.com/office/powerpoint/2010/main" val="727105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Chocolate tempering</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838200" y="1625599"/>
            <a:ext cx="10515600" cy="4094481"/>
          </a:xfrm>
        </p:spPr>
        <p:txBody>
          <a:bodyPr/>
          <a:lstStyle/>
          <a:p>
            <a:r>
              <a:rPr lang="en-GB" dirty="0"/>
              <a:t>Tempering is the process where chocolate is melted then cooled down in a controlled process to make sure that the finished chocolate is shiny and snaps.</a:t>
            </a:r>
          </a:p>
          <a:p>
            <a:endParaRPr lang="en-GB" dirty="0"/>
          </a:p>
          <a:p>
            <a:r>
              <a:rPr lang="en-GB" dirty="0"/>
              <a:t>This is important because cocoa butter is polymorphic – this means that the crystals formed when cocoa butter is cooled down can take various forms.</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Tree>
    <p:extLst>
      <p:ext uri="{BB962C8B-B14F-4D97-AF65-F5344CB8AC3E}">
        <p14:creationId xmlns:p14="http://schemas.microsoft.com/office/powerpoint/2010/main" val="193139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Tempering Chocolate</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
        <p:nvSpPr>
          <p:cNvPr id="19" name="Freeform: Shape 18">
            <a:extLst>
              <a:ext uri="{FF2B5EF4-FFF2-40B4-BE49-F238E27FC236}">
                <a16:creationId xmlns:a16="http://schemas.microsoft.com/office/drawing/2014/main" id="{CA5EBD81-5EC3-4AC5-A2DD-24EBB696CFD1}"/>
              </a:ext>
            </a:extLst>
          </p:cNvPr>
          <p:cNvSpPr/>
          <p:nvPr/>
        </p:nvSpPr>
        <p:spPr>
          <a:xfrm>
            <a:off x="1579880" y="2042171"/>
            <a:ext cx="8392160" cy="2790422"/>
          </a:xfrm>
          <a:custGeom>
            <a:avLst/>
            <a:gdLst>
              <a:gd name="connsiteX0" fmla="*/ 0 w 8392160"/>
              <a:gd name="connsiteY0" fmla="*/ 2809111 h 2809111"/>
              <a:gd name="connsiteX1" fmla="*/ 1422400 w 8392160"/>
              <a:gd name="connsiteY1" fmla="*/ 25271 h 2809111"/>
              <a:gd name="connsiteX2" fmla="*/ 2895600 w 8392160"/>
              <a:gd name="connsiteY2" fmla="*/ 1447671 h 2809111"/>
              <a:gd name="connsiteX3" fmla="*/ 8392160 w 8392160"/>
              <a:gd name="connsiteY3" fmla="*/ 1711831 h 2809111"/>
              <a:gd name="connsiteX0" fmla="*/ 0 w 8392160"/>
              <a:gd name="connsiteY0" fmla="*/ 2807185 h 2807185"/>
              <a:gd name="connsiteX1" fmla="*/ 1422400 w 8392160"/>
              <a:gd name="connsiteY1" fmla="*/ 23345 h 2807185"/>
              <a:gd name="connsiteX2" fmla="*/ 3413760 w 8392160"/>
              <a:gd name="connsiteY2" fmla="*/ 1486385 h 2807185"/>
              <a:gd name="connsiteX3" fmla="*/ 8392160 w 8392160"/>
              <a:gd name="connsiteY3" fmla="*/ 1709905 h 2807185"/>
              <a:gd name="connsiteX0" fmla="*/ 0 w 8392160"/>
              <a:gd name="connsiteY0" fmla="*/ 2790606 h 2790606"/>
              <a:gd name="connsiteX1" fmla="*/ 1422400 w 8392160"/>
              <a:gd name="connsiteY1" fmla="*/ 6766 h 2790606"/>
              <a:gd name="connsiteX2" fmla="*/ 4196080 w 8392160"/>
              <a:gd name="connsiteY2" fmla="*/ 1998126 h 2790606"/>
              <a:gd name="connsiteX3" fmla="*/ 8392160 w 8392160"/>
              <a:gd name="connsiteY3" fmla="*/ 1693326 h 2790606"/>
              <a:gd name="connsiteX0" fmla="*/ 0 w 8392160"/>
              <a:gd name="connsiteY0" fmla="*/ 2800552 h 2800552"/>
              <a:gd name="connsiteX1" fmla="*/ 1422400 w 8392160"/>
              <a:gd name="connsiteY1" fmla="*/ 16712 h 2800552"/>
              <a:gd name="connsiteX2" fmla="*/ 3510280 w 8392160"/>
              <a:gd name="connsiteY2" fmla="*/ 1656039 h 2800552"/>
              <a:gd name="connsiteX3" fmla="*/ 4196080 w 8392160"/>
              <a:gd name="connsiteY3" fmla="*/ 2008072 h 2800552"/>
              <a:gd name="connsiteX4" fmla="*/ 8392160 w 8392160"/>
              <a:gd name="connsiteY4" fmla="*/ 1703272 h 2800552"/>
              <a:gd name="connsiteX0" fmla="*/ 0 w 8392160"/>
              <a:gd name="connsiteY0" fmla="*/ 2821095 h 2821095"/>
              <a:gd name="connsiteX1" fmla="*/ 1422400 w 8392160"/>
              <a:gd name="connsiteY1" fmla="*/ 37255 h 2821095"/>
              <a:gd name="connsiteX2" fmla="*/ 2910840 w 8392160"/>
              <a:gd name="connsiteY2" fmla="*/ 1270182 h 2821095"/>
              <a:gd name="connsiteX3" fmla="*/ 4196080 w 8392160"/>
              <a:gd name="connsiteY3" fmla="*/ 2028615 h 2821095"/>
              <a:gd name="connsiteX4" fmla="*/ 8392160 w 8392160"/>
              <a:gd name="connsiteY4" fmla="*/ 1723815 h 2821095"/>
              <a:gd name="connsiteX0" fmla="*/ 0 w 8392160"/>
              <a:gd name="connsiteY0" fmla="*/ 2821095 h 2821095"/>
              <a:gd name="connsiteX1" fmla="*/ 1422400 w 8392160"/>
              <a:gd name="connsiteY1" fmla="*/ 37255 h 2821095"/>
              <a:gd name="connsiteX2" fmla="*/ 2910840 w 8392160"/>
              <a:gd name="connsiteY2" fmla="*/ 1270182 h 2821095"/>
              <a:gd name="connsiteX3" fmla="*/ 4196080 w 8392160"/>
              <a:gd name="connsiteY3" fmla="*/ 2028615 h 2821095"/>
              <a:gd name="connsiteX4" fmla="*/ 5633720 w 8392160"/>
              <a:gd name="connsiteY4" fmla="*/ 2042343 h 2821095"/>
              <a:gd name="connsiteX5" fmla="*/ 8392160 w 8392160"/>
              <a:gd name="connsiteY5" fmla="*/ 1723815 h 2821095"/>
              <a:gd name="connsiteX0" fmla="*/ 0 w 8392160"/>
              <a:gd name="connsiteY0" fmla="*/ 2821095 h 2821095"/>
              <a:gd name="connsiteX1" fmla="*/ 1422400 w 8392160"/>
              <a:gd name="connsiteY1" fmla="*/ 37255 h 2821095"/>
              <a:gd name="connsiteX2" fmla="*/ 2910840 w 8392160"/>
              <a:gd name="connsiteY2" fmla="*/ 1270182 h 2821095"/>
              <a:gd name="connsiteX3" fmla="*/ 4196080 w 8392160"/>
              <a:gd name="connsiteY3" fmla="*/ 2028615 h 2821095"/>
              <a:gd name="connsiteX4" fmla="*/ 5684520 w 8392160"/>
              <a:gd name="connsiteY4" fmla="*/ 1747703 h 2821095"/>
              <a:gd name="connsiteX5" fmla="*/ 8392160 w 8392160"/>
              <a:gd name="connsiteY5" fmla="*/ 1723815 h 2821095"/>
              <a:gd name="connsiteX0" fmla="*/ 0 w 8392160"/>
              <a:gd name="connsiteY0" fmla="*/ 2822489 h 2822489"/>
              <a:gd name="connsiteX1" fmla="*/ 1422400 w 8392160"/>
              <a:gd name="connsiteY1" fmla="*/ 38649 h 2822489"/>
              <a:gd name="connsiteX2" fmla="*/ 2890520 w 8392160"/>
              <a:gd name="connsiteY2" fmla="*/ 1251256 h 2822489"/>
              <a:gd name="connsiteX3" fmla="*/ 4196080 w 8392160"/>
              <a:gd name="connsiteY3" fmla="*/ 2030009 h 2822489"/>
              <a:gd name="connsiteX4" fmla="*/ 5684520 w 8392160"/>
              <a:gd name="connsiteY4" fmla="*/ 1749097 h 2822489"/>
              <a:gd name="connsiteX5" fmla="*/ 8392160 w 8392160"/>
              <a:gd name="connsiteY5" fmla="*/ 1725209 h 2822489"/>
              <a:gd name="connsiteX0" fmla="*/ 0 w 8392160"/>
              <a:gd name="connsiteY0" fmla="*/ 2790620 h 2790620"/>
              <a:gd name="connsiteX1" fmla="*/ 1422400 w 8392160"/>
              <a:gd name="connsiteY1" fmla="*/ 6780 h 2790620"/>
              <a:gd name="connsiteX2" fmla="*/ 4196080 w 8392160"/>
              <a:gd name="connsiteY2" fmla="*/ 1998140 h 2790620"/>
              <a:gd name="connsiteX3" fmla="*/ 5684520 w 8392160"/>
              <a:gd name="connsiteY3" fmla="*/ 1717228 h 2790620"/>
              <a:gd name="connsiteX4" fmla="*/ 8392160 w 8392160"/>
              <a:gd name="connsiteY4" fmla="*/ 1693340 h 2790620"/>
              <a:gd name="connsiteX0" fmla="*/ 0 w 8392160"/>
              <a:gd name="connsiteY0" fmla="*/ 2790422 h 2790422"/>
              <a:gd name="connsiteX1" fmla="*/ 1422400 w 8392160"/>
              <a:gd name="connsiteY1" fmla="*/ 6582 h 2790422"/>
              <a:gd name="connsiteX2" fmla="*/ 3688080 w 8392160"/>
              <a:gd name="connsiteY2" fmla="*/ 2008102 h 2790422"/>
              <a:gd name="connsiteX3" fmla="*/ 5684520 w 8392160"/>
              <a:gd name="connsiteY3" fmla="*/ 1717030 h 2790422"/>
              <a:gd name="connsiteX4" fmla="*/ 8392160 w 8392160"/>
              <a:gd name="connsiteY4" fmla="*/ 1693142 h 2790422"/>
              <a:gd name="connsiteX0" fmla="*/ 0 w 8392160"/>
              <a:gd name="connsiteY0" fmla="*/ 2790422 h 2790422"/>
              <a:gd name="connsiteX1" fmla="*/ 1422400 w 8392160"/>
              <a:gd name="connsiteY1" fmla="*/ 6582 h 2790422"/>
              <a:gd name="connsiteX2" fmla="*/ 3688080 w 8392160"/>
              <a:gd name="connsiteY2" fmla="*/ 2008102 h 2790422"/>
              <a:gd name="connsiteX3" fmla="*/ 5654040 w 8392160"/>
              <a:gd name="connsiteY3" fmla="*/ 1696710 h 2790422"/>
              <a:gd name="connsiteX4" fmla="*/ 8392160 w 8392160"/>
              <a:gd name="connsiteY4" fmla="*/ 1693142 h 2790422"/>
              <a:gd name="connsiteX0" fmla="*/ 0 w 8392160"/>
              <a:gd name="connsiteY0" fmla="*/ 2790422 h 2790422"/>
              <a:gd name="connsiteX1" fmla="*/ 1422400 w 8392160"/>
              <a:gd name="connsiteY1" fmla="*/ 6582 h 2790422"/>
              <a:gd name="connsiteX2" fmla="*/ 3688080 w 8392160"/>
              <a:gd name="connsiteY2" fmla="*/ 2008102 h 2790422"/>
              <a:gd name="connsiteX3" fmla="*/ 5654040 w 8392160"/>
              <a:gd name="connsiteY3" fmla="*/ 1696710 h 2790422"/>
              <a:gd name="connsiteX4" fmla="*/ 8392160 w 8392160"/>
              <a:gd name="connsiteY4" fmla="*/ 1693142 h 2790422"/>
              <a:gd name="connsiteX0" fmla="*/ 0 w 8392160"/>
              <a:gd name="connsiteY0" fmla="*/ 2790422 h 2790422"/>
              <a:gd name="connsiteX1" fmla="*/ 1422400 w 8392160"/>
              <a:gd name="connsiteY1" fmla="*/ 6582 h 2790422"/>
              <a:gd name="connsiteX2" fmla="*/ 3688080 w 8392160"/>
              <a:gd name="connsiteY2" fmla="*/ 2008102 h 2790422"/>
              <a:gd name="connsiteX3" fmla="*/ 5654040 w 8392160"/>
              <a:gd name="connsiteY3" fmla="*/ 1696710 h 2790422"/>
              <a:gd name="connsiteX4" fmla="*/ 8392160 w 8392160"/>
              <a:gd name="connsiteY4" fmla="*/ 1693142 h 2790422"/>
              <a:gd name="connsiteX0" fmla="*/ 0 w 8392160"/>
              <a:gd name="connsiteY0" fmla="*/ 2790422 h 2790422"/>
              <a:gd name="connsiteX1" fmla="*/ 1422400 w 8392160"/>
              <a:gd name="connsiteY1" fmla="*/ 6582 h 2790422"/>
              <a:gd name="connsiteX2" fmla="*/ 3688080 w 8392160"/>
              <a:gd name="connsiteY2" fmla="*/ 2008102 h 2790422"/>
              <a:gd name="connsiteX3" fmla="*/ 5654040 w 8392160"/>
              <a:gd name="connsiteY3" fmla="*/ 1696710 h 2790422"/>
              <a:gd name="connsiteX4" fmla="*/ 8392160 w 8392160"/>
              <a:gd name="connsiteY4" fmla="*/ 1693142 h 2790422"/>
              <a:gd name="connsiteX0" fmla="*/ 0 w 8392160"/>
              <a:gd name="connsiteY0" fmla="*/ 2790422 h 2790422"/>
              <a:gd name="connsiteX1" fmla="*/ 1422400 w 8392160"/>
              <a:gd name="connsiteY1" fmla="*/ 6582 h 2790422"/>
              <a:gd name="connsiteX2" fmla="*/ 3688080 w 8392160"/>
              <a:gd name="connsiteY2" fmla="*/ 2008102 h 2790422"/>
              <a:gd name="connsiteX3" fmla="*/ 5654040 w 8392160"/>
              <a:gd name="connsiteY3" fmla="*/ 1696710 h 2790422"/>
              <a:gd name="connsiteX4" fmla="*/ 8392160 w 8392160"/>
              <a:gd name="connsiteY4" fmla="*/ 1693142 h 2790422"/>
              <a:gd name="connsiteX0" fmla="*/ 0 w 8392160"/>
              <a:gd name="connsiteY0" fmla="*/ 2790422 h 2790422"/>
              <a:gd name="connsiteX1" fmla="*/ 1422400 w 8392160"/>
              <a:gd name="connsiteY1" fmla="*/ 6582 h 2790422"/>
              <a:gd name="connsiteX2" fmla="*/ 3688080 w 8392160"/>
              <a:gd name="connsiteY2" fmla="*/ 2008102 h 2790422"/>
              <a:gd name="connsiteX3" fmla="*/ 5654040 w 8392160"/>
              <a:gd name="connsiteY3" fmla="*/ 1696710 h 2790422"/>
              <a:gd name="connsiteX4" fmla="*/ 8392160 w 8392160"/>
              <a:gd name="connsiteY4" fmla="*/ 1693142 h 279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2160" h="2790422">
                <a:moveTo>
                  <a:pt x="0" y="2790422"/>
                </a:moveTo>
                <a:cubicBezTo>
                  <a:pt x="469900" y="1511955"/>
                  <a:pt x="807720" y="136969"/>
                  <a:pt x="1422400" y="6582"/>
                </a:cubicBezTo>
                <a:cubicBezTo>
                  <a:pt x="2037080" y="-123805"/>
                  <a:pt x="2977727" y="1723027"/>
                  <a:pt x="3688080" y="2008102"/>
                </a:cubicBezTo>
                <a:cubicBezTo>
                  <a:pt x="4141893" y="2136795"/>
                  <a:pt x="4954693" y="1747510"/>
                  <a:pt x="5654040" y="1696710"/>
                </a:cubicBezTo>
                <a:cubicBezTo>
                  <a:pt x="6327987" y="1650990"/>
                  <a:pt x="7932420" y="1690350"/>
                  <a:pt x="8392160" y="169314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454302BE-4C37-4F86-ADA5-948743911BB2}"/>
              </a:ext>
            </a:extLst>
          </p:cNvPr>
          <p:cNvSpPr txBox="1"/>
          <p:nvPr/>
        </p:nvSpPr>
        <p:spPr>
          <a:xfrm rot="16200000">
            <a:off x="-325292" y="3138375"/>
            <a:ext cx="1957652" cy="369332"/>
          </a:xfrm>
          <a:prstGeom prst="rect">
            <a:avLst/>
          </a:prstGeom>
          <a:noFill/>
        </p:spPr>
        <p:txBody>
          <a:bodyPr wrap="none" rtlCol="0">
            <a:spAutoFit/>
          </a:bodyPr>
          <a:lstStyle/>
          <a:p>
            <a:r>
              <a:rPr lang="en-GB" dirty="0"/>
              <a:t>Temperature (°C)</a:t>
            </a:r>
          </a:p>
        </p:txBody>
      </p:sp>
      <p:sp>
        <p:nvSpPr>
          <p:cNvPr id="29" name="TextBox 28">
            <a:extLst>
              <a:ext uri="{FF2B5EF4-FFF2-40B4-BE49-F238E27FC236}">
                <a16:creationId xmlns:a16="http://schemas.microsoft.com/office/drawing/2014/main" id="{38D33A2D-6FA1-4435-82ED-CF6E6B7162EF}"/>
              </a:ext>
            </a:extLst>
          </p:cNvPr>
          <p:cNvSpPr txBox="1"/>
          <p:nvPr/>
        </p:nvSpPr>
        <p:spPr>
          <a:xfrm>
            <a:off x="6214685" y="5485302"/>
            <a:ext cx="689035" cy="369332"/>
          </a:xfrm>
          <a:prstGeom prst="rect">
            <a:avLst/>
          </a:prstGeom>
          <a:noFill/>
        </p:spPr>
        <p:txBody>
          <a:bodyPr wrap="none" rtlCol="0">
            <a:spAutoFit/>
          </a:bodyPr>
          <a:lstStyle/>
          <a:p>
            <a:r>
              <a:rPr lang="en-GB" dirty="0"/>
              <a:t>Time</a:t>
            </a:r>
          </a:p>
        </p:txBody>
      </p:sp>
      <p:cxnSp>
        <p:nvCxnSpPr>
          <p:cNvPr id="32" name="Straight Arrow Connector 31">
            <a:extLst>
              <a:ext uri="{FF2B5EF4-FFF2-40B4-BE49-F238E27FC236}">
                <a16:creationId xmlns:a16="http://schemas.microsoft.com/office/drawing/2014/main" id="{FA2D1C1D-D5B2-4C44-A8C5-F698113DCAC1}"/>
              </a:ext>
            </a:extLst>
          </p:cNvPr>
          <p:cNvCxnSpPr/>
          <p:nvPr/>
        </p:nvCxnSpPr>
        <p:spPr>
          <a:xfrm flipV="1">
            <a:off x="1579880" y="1440248"/>
            <a:ext cx="0" cy="3893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581C65D-1E3D-46E6-910B-1ECBDB554F35}"/>
              </a:ext>
            </a:extLst>
          </p:cNvPr>
          <p:cNvCxnSpPr/>
          <p:nvPr/>
        </p:nvCxnSpPr>
        <p:spPr>
          <a:xfrm>
            <a:off x="1579880" y="5325872"/>
            <a:ext cx="910844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CFC5AC-C307-4C06-8C2F-C671A8FAF2BB}"/>
              </a:ext>
            </a:extLst>
          </p:cNvPr>
          <p:cNvCxnSpPr/>
          <p:nvPr/>
        </p:nvCxnSpPr>
        <p:spPr>
          <a:xfrm>
            <a:off x="1326633" y="2665610"/>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641408-E81F-4F38-A239-1B249E6A064B}"/>
              </a:ext>
            </a:extLst>
          </p:cNvPr>
          <p:cNvCxnSpPr/>
          <p:nvPr/>
        </p:nvCxnSpPr>
        <p:spPr>
          <a:xfrm>
            <a:off x="1326633" y="3090879"/>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E59E151-791B-4B5E-9A1A-A8A52127D5C7}"/>
              </a:ext>
            </a:extLst>
          </p:cNvPr>
          <p:cNvCxnSpPr/>
          <p:nvPr/>
        </p:nvCxnSpPr>
        <p:spPr>
          <a:xfrm>
            <a:off x="1326633" y="3516148"/>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FDD68A1-E934-4AF6-82EB-047E8C57C8FA}"/>
              </a:ext>
            </a:extLst>
          </p:cNvPr>
          <p:cNvCxnSpPr/>
          <p:nvPr/>
        </p:nvCxnSpPr>
        <p:spPr>
          <a:xfrm>
            <a:off x="1326633" y="3941417"/>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FF5C0A-A6C6-42D3-A062-8D7F9AF5E6A2}"/>
              </a:ext>
            </a:extLst>
          </p:cNvPr>
          <p:cNvCxnSpPr/>
          <p:nvPr/>
        </p:nvCxnSpPr>
        <p:spPr>
          <a:xfrm>
            <a:off x="1326633" y="4366686"/>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9D0EDEF-92D6-4051-8138-9BF6022B3251}"/>
              </a:ext>
            </a:extLst>
          </p:cNvPr>
          <p:cNvCxnSpPr/>
          <p:nvPr/>
        </p:nvCxnSpPr>
        <p:spPr>
          <a:xfrm>
            <a:off x="1326633" y="4791952"/>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DA1CF7-0283-484D-BBB9-C0E0A7C07BEE}"/>
              </a:ext>
            </a:extLst>
          </p:cNvPr>
          <p:cNvCxnSpPr/>
          <p:nvPr/>
        </p:nvCxnSpPr>
        <p:spPr>
          <a:xfrm>
            <a:off x="1326633" y="2240341"/>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FA1FEA-C2A4-4F2E-B234-6132F820952B}"/>
              </a:ext>
            </a:extLst>
          </p:cNvPr>
          <p:cNvCxnSpPr/>
          <p:nvPr/>
        </p:nvCxnSpPr>
        <p:spPr>
          <a:xfrm>
            <a:off x="1326633" y="1815072"/>
            <a:ext cx="23876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AF048B3-DFD9-4CE6-90B4-981C31B1B648}"/>
              </a:ext>
            </a:extLst>
          </p:cNvPr>
          <p:cNvSpPr txBox="1"/>
          <p:nvPr/>
        </p:nvSpPr>
        <p:spPr>
          <a:xfrm>
            <a:off x="1029129" y="4661147"/>
            <a:ext cx="341760" cy="261610"/>
          </a:xfrm>
          <a:prstGeom prst="rect">
            <a:avLst/>
          </a:prstGeom>
          <a:noFill/>
        </p:spPr>
        <p:txBody>
          <a:bodyPr wrap="none" rtlCol="0">
            <a:spAutoFit/>
          </a:bodyPr>
          <a:lstStyle/>
          <a:p>
            <a:r>
              <a:rPr lang="en-GB" sz="1100" dirty="0"/>
              <a:t>15</a:t>
            </a:r>
            <a:endParaRPr lang="en-GB" dirty="0"/>
          </a:p>
        </p:txBody>
      </p:sp>
      <p:sp>
        <p:nvSpPr>
          <p:cNvPr id="45" name="TextBox 44">
            <a:extLst>
              <a:ext uri="{FF2B5EF4-FFF2-40B4-BE49-F238E27FC236}">
                <a16:creationId xmlns:a16="http://schemas.microsoft.com/office/drawing/2014/main" id="{B558B2C8-CF68-4C8B-8392-C54087573056}"/>
              </a:ext>
            </a:extLst>
          </p:cNvPr>
          <p:cNvSpPr txBox="1"/>
          <p:nvPr/>
        </p:nvSpPr>
        <p:spPr>
          <a:xfrm>
            <a:off x="1029129" y="4235029"/>
            <a:ext cx="341760" cy="261610"/>
          </a:xfrm>
          <a:prstGeom prst="rect">
            <a:avLst/>
          </a:prstGeom>
          <a:noFill/>
        </p:spPr>
        <p:txBody>
          <a:bodyPr wrap="none" rtlCol="0">
            <a:spAutoFit/>
          </a:bodyPr>
          <a:lstStyle/>
          <a:p>
            <a:r>
              <a:rPr lang="en-GB" sz="1100" dirty="0"/>
              <a:t>20</a:t>
            </a:r>
            <a:endParaRPr lang="en-GB" dirty="0"/>
          </a:p>
        </p:txBody>
      </p:sp>
      <p:sp>
        <p:nvSpPr>
          <p:cNvPr id="46" name="TextBox 45">
            <a:extLst>
              <a:ext uri="{FF2B5EF4-FFF2-40B4-BE49-F238E27FC236}">
                <a16:creationId xmlns:a16="http://schemas.microsoft.com/office/drawing/2014/main" id="{C60D4FDC-3737-4B7B-9F64-03ED313E1755}"/>
              </a:ext>
            </a:extLst>
          </p:cNvPr>
          <p:cNvSpPr txBox="1"/>
          <p:nvPr/>
        </p:nvSpPr>
        <p:spPr>
          <a:xfrm>
            <a:off x="1029129" y="3808909"/>
            <a:ext cx="341760" cy="261610"/>
          </a:xfrm>
          <a:prstGeom prst="rect">
            <a:avLst/>
          </a:prstGeom>
          <a:noFill/>
        </p:spPr>
        <p:txBody>
          <a:bodyPr wrap="none" rtlCol="0">
            <a:spAutoFit/>
          </a:bodyPr>
          <a:lstStyle/>
          <a:p>
            <a:r>
              <a:rPr lang="en-GB" sz="1100" dirty="0"/>
              <a:t>25</a:t>
            </a:r>
            <a:endParaRPr lang="en-GB" dirty="0"/>
          </a:p>
        </p:txBody>
      </p:sp>
      <p:sp>
        <p:nvSpPr>
          <p:cNvPr id="47" name="TextBox 46">
            <a:extLst>
              <a:ext uri="{FF2B5EF4-FFF2-40B4-BE49-F238E27FC236}">
                <a16:creationId xmlns:a16="http://schemas.microsoft.com/office/drawing/2014/main" id="{4C655594-2C1A-49FA-986C-D290D7FFB8A1}"/>
              </a:ext>
            </a:extLst>
          </p:cNvPr>
          <p:cNvSpPr txBox="1"/>
          <p:nvPr/>
        </p:nvSpPr>
        <p:spPr>
          <a:xfrm>
            <a:off x="1029129" y="3382789"/>
            <a:ext cx="341760" cy="261610"/>
          </a:xfrm>
          <a:prstGeom prst="rect">
            <a:avLst/>
          </a:prstGeom>
          <a:noFill/>
        </p:spPr>
        <p:txBody>
          <a:bodyPr wrap="none" rtlCol="0">
            <a:spAutoFit/>
          </a:bodyPr>
          <a:lstStyle/>
          <a:p>
            <a:r>
              <a:rPr lang="en-GB" sz="1100" dirty="0"/>
              <a:t>30</a:t>
            </a:r>
            <a:endParaRPr lang="en-GB" dirty="0"/>
          </a:p>
        </p:txBody>
      </p:sp>
      <p:sp>
        <p:nvSpPr>
          <p:cNvPr id="49" name="TextBox 48">
            <a:extLst>
              <a:ext uri="{FF2B5EF4-FFF2-40B4-BE49-F238E27FC236}">
                <a16:creationId xmlns:a16="http://schemas.microsoft.com/office/drawing/2014/main" id="{594F6138-D18F-4F25-8D11-568DC7A20DBD}"/>
              </a:ext>
            </a:extLst>
          </p:cNvPr>
          <p:cNvSpPr txBox="1"/>
          <p:nvPr/>
        </p:nvSpPr>
        <p:spPr>
          <a:xfrm>
            <a:off x="1029129" y="2956669"/>
            <a:ext cx="341760" cy="261610"/>
          </a:xfrm>
          <a:prstGeom prst="rect">
            <a:avLst/>
          </a:prstGeom>
          <a:noFill/>
        </p:spPr>
        <p:txBody>
          <a:bodyPr wrap="none" rtlCol="0">
            <a:spAutoFit/>
          </a:bodyPr>
          <a:lstStyle/>
          <a:p>
            <a:r>
              <a:rPr lang="en-GB" sz="1100" dirty="0"/>
              <a:t>35</a:t>
            </a:r>
            <a:endParaRPr lang="en-GB" dirty="0"/>
          </a:p>
        </p:txBody>
      </p:sp>
      <p:sp>
        <p:nvSpPr>
          <p:cNvPr id="50" name="TextBox 49">
            <a:extLst>
              <a:ext uri="{FF2B5EF4-FFF2-40B4-BE49-F238E27FC236}">
                <a16:creationId xmlns:a16="http://schemas.microsoft.com/office/drawing/2014/main" id="{F6AAE090-6ACF-4479-8EA0-84DD17837262}"/>
              </a:ext>
            </a:extLst>
          </p:cNvPr>
          <p:cNvSpPr txBox="1"/>
          <p:nvPr/>
        </p:nvSpPr>
        <p:spPr>
          <a:xfrm>
            <a:off x="1029129" y="2530549"/>
            <a:ext cx="341760" cy="261610"/>
          </a:xfrm>
          <a:prstGeom prst="rect">
            <a:avLst/>
          </a:prstGeom>
          <a:noFill/>
        </p:spPr>
        <p:txBody>
          <a:bodyPr wrap="none" rtlCol="0">
            <a:spAutoFit/>
          </a:bodyPr>
          <a:lstStyle/>
          <a:p>
            <a:r>
              <a:rPr lang="en-GB" sz="1100" dirty="0"/>
              <a:t>40</a:t>
            </a:r>
            <a:endParaRPr lang="en-GB" dirty="0"/>
          </a:p>
        </p:txBody>
      </p:sp>
      <p:sp>
        <p:nvSpPr>
          <p:cNvPr id="51" name="TextBox 50">
            <a:extLst>
              <a:ext uri="{FF2B5EF4-FFF2-40B4-BE49-F238E27FC236}">
                <a16:creationId xmlns:a16="http://schemas.microsoft.com/office/drawing/2014/main" id="{24A3D65E-F9E6-406A-89BC-B01FE2DC5600}"/>
              </a:ext>
            </a:extLst>
          </p:cNvPr>
          <p:cNvSpPr txBox="1"/>
          <p:nvPr/>
        </p:nvSpPr>
        <p:spPr>
          <a:xfrm>
            <a:off x="1029129" y="2104429"/>
            <a:ext cx="341760" cy="261610"/>
          </a:xfrm>
          <a:prstGeom prst="rect">
            <a:avLst/>
          </a:prstGeom>
          <a:noFill/>
        </p:spPr>
        <p:txBody>
          <a:bodyPr wrap="none" rtlCol="0">
            <a:spAutoFit/>
          </a:bodyPr>
          <a:lstStyle/>
          <a:p>
            <a:r>
              <a:rPr lang="en-GB" sz="1100" dirty="0"/>
              <a:t>45</a:t>
            </a:r>
            <a:endParaRPr lang="en-GB" dirty="0"/>
          </a:p>
        </p:txBody>
      </p:sp>
      <p:sp>
        <p:nvSpPr>
          <p:cNvPr id="53" name="TextBox 52">
            <a:extLst>
              <a:ext uri="{FF2B5EF4-FFF2-40B4-BE49-F238E27FC236}">
                <a16:creationId xmlns:a16="http://schemas.microsoft.com/office/drawing/2014/main" id="{D46C5151-F076-4741-A086-A92FA461000A}"/>
              </a:ext>
            </a:extLst>
          </p:cNvPr>
          <p:cNvSpPr txBox="1"/>
          <p:nvPr/>
        </p:nvSpPr>
        <p:spPr>
          <a:xfrm>
            <a:off x="1029129" y="1678309"/>
            <a:ext cx="341760" cy="261610"/>
          </a:xfrm>
          <a:prstGeom prst="rect">
            <a:avLst/>
          </a:prstGeom>
          <a:noFill/>
        </p:spPr>
        <p:txBody>
          <a:bodyPr wrap="none" rtlCol="0">
            <a:spAutoFit/>
          </a:bodyPr>
          <a:lstStyle/>
          <a:p>
            <a:r>
              <a:rPr lang="en-GB" sz="1100" dirty="0"/>
              <a:t>50</a:t>
            </a:r>
            <a:endParaRPr lang="en-GB" dirty="0"/>
          </a:p>
        </p:txBody>
      </p:sp>
      <p:sp>
        <p:nvSpPr>
          <p:cNvPr id="64" name="TextBox 63">
            <a:extLst>
              <a:ext uri="{FF2B5EF4-FFF2-40B4-BE49-F238E27FC236}">
                <a16:creationId xmlns:a16="http://schemas.microsoft.com/office/drawing/2014/main" id="{C0A59454-924C-4CB6-8F87-F10CD55FEAD6}"/>
              </a:ext>
            </a:extLst>
          </p:cNvPr>
          <p:cNvSpPr txBox="1"/>
          <p:nvPr/>
        </p:nvSpPr>
        <p:spPr>
          <a:xfrm>
            <a:off x="1565393" y="4761139"/>
            <a:ext cx="1597742" cy="307777"/>
          </a:xfrm>
          <a:prstGeom prst="rect">
            <a:avLst/>
          </a:prstGeom>
          <a:noFill/>
        </p:spPr>
        <p:txBody>
          <a:bodyPr wrap="square" rtlCol="0">
            <a:spAutoFit/>
          </a:bodyPr>
          <a:lstStyle/>
          <a:p>
            <a:r>
              <a:rPr lang="en-GB" sz="1400" dirty="0"/>
              <a:t>Solid chocolate</a:t>
            </a:r>
          </a:p>
        </p:txBody>
      </p:sp>
      <p:sp>
        <p:nvSpPr>
          <p:cNvPr id="65" name="TextBox 64">
            <a:extLst>
              <a:ext uri="{FF2B5EF4-FFF2-40B4-BE49-F238E27FC236}">
                <a16:creationId xmlns:a16="http://schemas.microsoft.com/office/drawing/2014/main" id="{56D30CAB-92EA-46A3-8CAA-606F955E944D}"/>
              </a:ext>
            </a:extLst>
          </p:cNvPr>
          <p:cNvSpPr txBox="1"/>
          <p:nvPr/>
        </p:nvSpPr>
        <p:spPr>
          <a:xfrm>
            <a:off x="2287353" y="1678296"/>
            <a:ext cx="2029458" cy="307777"/>
          </a:xfrm>
          <a:prstGeom prst="rect">
            <a:avLst/>
          </a:prstGeom>
          <a:noFill/>
        </p:spPr>
        <p:txBody>
          <a:bodyPr wrap="square" rtlCol="0">
            <a:spAutoFit/>
          </a:bodyPr>
          <a:lstStyle/>
          <a:p>
            <a:r>
              <a:rPr lang="en-GB" sz="1400" dirty="0"/>
              <a:t>Fully melted chocolate</a:t>
            </a:r>
          </a:p>
        </p:txBody>
      </p:sp>
      <p:sp>
        <p:nvSpPr>
          <p:cNvPr id="68" name="Oval 67">
            <a:extLst>
              <a:ext uri="{FF2B5EF4-FFF2-40B4-BE49-F238E27FC236}">
                <a16:creationId xmlns:a16="http://schemas.microsoft.com/office/drawing/2014/main" id="{289F0744-1AB9-480A-8A58-93943E6ED70C}"/>
              </a:ext>
            </a:extLst>
          </p:cNvPr>
          <p:cNvSpPr/>
          <p:nvPr/>
        </p:nvSpPr>
        <p:spPr>
          <a:xfrm>
            <a:off x="1515970" y="4732150"/>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A7C60B9-19AF-42B8-93F9-FFCD323981D7}"/>
              </a:ext>
            </a:extLst>
          </p:cNvPr>
          <p:cNvSpPr/>
          <p:nvPr/>
        </p:nvSpPr>
        <p:spPr>
          <a:xfrm>
            <a:off x="3059561" y="1961498"/>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8DBF0D4F-F266-436E-8ADE-C5792222E902}"/>
              </a:ext>
            </a:extLst>
          </p:cNvPr>
          <p:cNvSpPr/>
          <p:nvPr/>
        </p:nvSpPr>
        <p:spPr>
          <a:xfrm>
            <a:off x="5387903" y="4005630"/>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3AD3C4DB-A067-401D-BD3B-AED670A997BC}"/>
              </a:ext>
            </a:extLst>
          </p:cNvPr>
          <p:cNvSpPr/>
          <p:nvPr/>
        </p:nvSpPr>
        <p:spPr>
          <a:xfrm>
            <a:off x="9844223" y="3668086"/>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2E6185DB-A53C-4CD3-B452-DAF94BD8D9FA}"/>
              </a:ext>
            </a:extLst>
          </p:cNvPr>
          <p:cNvSpPr txBox="1"/>
          <p:nvPr/>
        </p:nvSpPr>
        <p:spPr>
          <a:xfrm>
            <a:off x="9237572" y="3832104"/>
            <a:ext cx="2570969" cy="523220"/>
          </a:xfrm>
          <a:prstGeom prst="rect">
            <a:avLst/>
          </a:prstGeom>
          <a:noFill/>
        </p:spPr>
        <p:txBody>
          <a:bodyPr wrap="square" rtlCol="0">
            <a:spAutoFit/>
          </a:bodyPr>
          <a:lstStyle/>
          <a:p>
            <a:r>
              <a:rPr lang="en-GB" sz="1400" dirty="0"/>
              <a:t>Properly tempered </a:t>
            </a:r>
            <a:r>
              <a:rPr lang="en-GB" sz="1400" i="1" dirty="0"/>
              <a:t>solid </a:t>
            </a:r>
            <a:r>
              <a:rPr lang="en-GB" sz="1400" dirty="0"/>
              <a:t>chocolate (only Form V)</a:t>
            </a:r>
          </a:p>
        </p:txBody>
      </p:sp>
      <p:sp>
        <p:nvSpPr>
          <p:cNvPr id="74" name="TextBox 73">
            <a:extLst>
              <a:ext uri="{FF2B5EF4-FFF2-40B4-BE49-F238E27FC236}">
                <a16:creationId xmlns:a16="http://schemas.microsoft.com/office/drawing/2014/main" id="{8EF1E5B7-22D5-43E5-9D5E-0871215CB3EE}"/>
              </a:ext>
            </a:extLst>
          </p:cNvPr>
          <p:cNvSpPr txBox="1"/>
          <p:nvPr/>
        </p:nvSpPr>
        <p:spPr>
          <a:xfrm>
            <a:off x="5139413" y="4219498"/>
            <a:ext cx="3891086" cy="523220"/>
          </a:xfrm>
          <a:prstGeom prst="rect">
            <a:avLst/>
          </a:prstGeom>
          <a:noFill/>
        </p:spPr>
        <p:txBody>
          <a:bodyPr wrap="square" rtlCol="0">
            <a:spAutoFit/>
          </a:bodyPr>
          <a:lstStyle/>
          <a:p>
            <a:r>
              <a:rPr lang="en-GB" sz="1400" dirty="0"/>
              <a:t>Form multiple polymorphs (over-cooling) then melt out the undesired polymorphs</a:t>
            </a:r>
          </a:p>
        </p:txBody>
      </p:sp>
      <p:sp>
        <p:nvSpPr>
          <p:cNvPr id="76" name="TextBox 75">
            <a:extLst>
              <a:ext uri="{FF2B5EF4-FFF2-40B4-BE49-F238E27FC236}">
                <a16:creationId xmlns:a16="http://schemas.microsoft.com/office/drawing/2014/main" id="{5D206C1F-83FC-498F-B68F-AA7423EC87B6}"/>
              </a:ext>
            </a:extLst>
          </p:cNvPr>
          <p:cNvSpPr txBox="1"/>
          <p:nvPr/>
        </p:nvSpPr>
        <p:spPr>
          <a:xfrm>
            <a:off x="7273615" y="3066647"/>
            <a:ext cx="2570969" cy="523220"/>
          </a:xfrm>
          <a:prstGeom prst="rect">
            <a:avLst/>
          </a:prstGeom>
          <a:noFill/>
        </p:spPr>
        <p:txBody>
          <a:bodyPr wrap="square" rtlCol="0">
            <a:spAutoFit/>
          </a:bodyPr>
          <a:lstStyle/>
          <a:p>
            <a:r>
              <a:rPr lang="en-GB" sz="1400" dirty="0"/>
              <a:t>Properly tempered </a:t>
            </a:r>
            <a:r>
              <a:rPr lang="en-GB" sz="1400" i="1" dirty="0"/>
              <a:t>liquid </a:t>
            </a:r>
            <a:r>
              <a:rPr lang="en-GB" sz="1400" dirty="0"/>
              <a:t>chocolate (only Form V)</a:t>
            </a:r>
          </a:p>
        </p:txBody>
      </p:sp>
      <p:sp>
        <p:nvSpPr>
          <p:cNvPr id="77" name="Oval 76">
            <a:extLst>
              <a:ext uri="{FF2B5EF4-FFF2-40B4-BE49-F238E27FC236}">
                <a16:creationId xmlns:a16="http://schemas.microsoft.com/office/drawing/2014/main" id="{E5F5ED0D-5AFE-4602-97FA-5BF6441BD937}"/>
              </a:ext>
            </a:extLst>
          </p:cNvPr>
          <p:cNvSpPr/>
          <p:nvPr/>
        </p:nvSpPr>
        <p:spPr>
          <a:xfrm>
            <a:off x="7172798" y="3664653"/>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 name="Group 105">
            <a:extLst>
              <a:ext uri="{FF2B5EF4-FFF2-40B4-BE49-F238E27FC236}">
                <a16:creationId xmlns:a16="http://schemas.microsoft.com/office/drawing/2014/main" id="{641D322D-2644-4499-BCF1-DBD31F9167A3}"/>
              </a:ext>
            </a:extLst>
          </p:cNvPr>
          <p:cNvGrpSpPr/>
          <p:nvPr/>
        </p:nvGrpSpPr>
        <p:grpSpPr>
          <a:xfrm>
            <a:off x="2944891" y="2280271"/>
            <a:ext cx="447776" cy="329678"/>
            <a:chOff x="2915097" y="2225236"/>
            <a:chExt cx="447776" cy="329678"/>
          </a:xfrm>
        </p:grpSpPr>
        <p:grpSp>
          <p:nvGrpSpPr>
            <p:cNvPr id="107" name="Group 106">
              <a:extLst>
                <a:ext uri="{FF2B5EF4-FFF2-40B4-BE49-F238E27FC236}">
                  <a16:creationId xmlns:a16="http://schemas.microsoft.com/office/drawing/2014/main" id="{CE95108C-F5A5-4CBE-BCDA-8F7F03E1230E}"/>
                </a:ext>
              </a:extLst>
            </p:cNvPr>
            <p:cNvGrpSpPr/>
            <p:nvPr/>
          </p:nvGrpSpPr>
          <p:grpSpPr>
            <a:xfrm rot="19776183">
              <a:off x="2915097" y="2243029"/>
              <a:ext cx="186812" cy="26670"/>
              <a:chOff x="7678994" y="6292215"/>
              <a:chExt cx="186812" cy="26670"/>
            </a:xfrm>
          </p:grpSpPr>
          <p:cxnSp>
            <p:nvCxnSpPr>
              <p:cNvPr id="120" name="Straight Connector 119">
                <a:extLst>
                  <a:ext uri="{FF2B5EF4-FFF2-40B4-BE49-F238E27FC236}">
                    <a16:creationId xmlns:a16="http://schemas.microsoft.com/office/drawing/2014/main" id="{F26700B4-8869-4583-9311-943B9D7E471E}"/>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F8A521C8-D8CE-4841-90CE-76D5C014FC88}"/>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7BE2C2FD-D01C-48C7-A7C5-ABC21A824D16}"/>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A83A032D-477E-41C9-9E89-17F8D7E6A55B}"/>
                </a:ext>
              </a:extLst>
            </p:cNvPr>
            <p:cNvGrpSpPr/>
            <p:nvPr/>
          </p:nvGrpSpPr>
          <p:grpSpPr>
            <a:xfrm rot="3859831">
              <a:off x="2913454" y="2436098"/>
              <a:ext cx="186812" cy="26670"/>
              <a:chOff x="7678994" y="6292215"/>
              <a:chExt cx="186812" cy="26670"/>
            </a:xfrm>
          </p:grpSpPr>
          <p:cxnSp>
            <p:nvCxnSpPr>
              <p:cNvPr id="117" name="Straight Connector 116">
                <a:extLst>
                  <a:ext uri="{FF2B5EF4-FFF2-40B4-BE49-F238E27FC236}">
                    <a16:creationId xmlns:a16="http://schemas.microsoft.com/office/drawing/2014/main" id="{9ED61EC5-1176-4D13-9757-A2899B4275D5}"/>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8B692A32-0FA0-451D-AB0C-DBC82025EBE0}"/>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A6E15BB9-E445-4B61-9D9A-6D3A6EB8FD5A}"/>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09" name="Group 108">
              <a:extLst>
                <a:ext uri="{FF2B5EF4-FFF2-40B4-BE49-F238E27FC236}">
                  <a16:creationId xmlns:a16="http://schemas.microsoft.com/office/drawing/2014/main" id="{88A3F0C8-AE6F-42A5-8147-4F15A8B23213}"/>
                </a:ext>
              </a:extLst>
            </p:cNvPr>
            <p:cNvGrpSpPr/>
            <p:nvPr/>
          </p:nvGrpSpPr>
          <p:grpSpPr>
            <a:xfrm rot="6631277" flipV="1">
              <a:off x="3102981" y="2305307"/>
              <a:ext cx="186812" cy="26670"/>
              <a:chOff x="7678994" y="6292215"/>
              <a:chExt cx="186812" cy="26670"/>
            </a:xfrm>
          </p:grpSpPr>
          <p:cxnSp>
            <p:nvCxnSpPr>
              <p:cNvPr id="114" name="Straight Connector 113">
                <a:extLst>
                  <a:ext uri="{FF2B5EF4-FFF2-40B4-BE49-F238E27FC236}">
                    <a16:creationId xmlns:a16="http://schemas.microsoft.com/office/drawing/2014/main" id="{FE179F67-8D35-4D57-AB7E-7AA8316CA572}"/>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7E5694E4-D252-42AB-8D4E-49398E385D05}"/>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09C52AB-485A-4D5C-A296-FFEBF898326A}"/>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10" name="Group 109">
              <a:extLst>
                <a:ext uri="{FF2B5EF4-FFF2-40B4-BE49-F238E27FC236}">
                  <a16:creationId xmlns:a16="http://schemas.microsoft.com/office/drawing/2014/main" id="{73665391-F4AE-4D82-9A39-EF4E2FBAC590}"/>
                </a:ext>
              </a:extLst>
            </p:cNvPr>
            <p:cNvGrpSpPr/>
            <p:nvPr/>
          </p:nvGrpSpPr>
          <p:grpSpPr>
            <a:xfrm rot="1988237" flipH="1">
              <a:off x="3176061" y="2528244"/>
              <a:ext cx="186812" cy="26670"/>
              <a:chOff x="7678994" y="6292215"/>
              <a:chExt cx="186812" cy="26670"/>
            </a:xfrm>
          </p:grpSpPr>
          <p:cxnSp>
            <p:nvCxnSpPr>
              <p:cNvPr id="111" name="Straight Connector 110">
                <a:extLst>
                  <a:ext uri="{FF2B5EF4-FFF2-40B4-BE49-F238E27FC236}">
                    <a16:creationId xmlns:a16="http://schemas.microsoft.com/office/drawing/2014/main" id="{C9F3D5C5-71A3-4257-A51D-8528B5CA0AF4}"/>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7BAA6AFE-DF9E-4310-9B22-C6505E01F52D}"/>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1C257B76-33B1-41AF-88D3-484C260E8F21}"/>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grpSp>
        <p:nvGrpSpPr>
          <p:cNvPr id="329" name="Group 328">
            <a:extLst>
              <a:ext uri="{FF2B5EF4-FFF2-40B4-BE49-F238E27FC236}">
                <a16:creationId xmlns:a16="http://schemas.microsoft.com/office/drawing/2014/main" id="{D3C25C81-7143-4E90-8C9F-48731B2198B8}"/>
              </a:ext>
            </a:extLst>
          </p:cNvPr>
          <p:cNvGrpSpPr/>
          <p:nvPr/>
        </p:nvGrpSpPr>
        <p:grpSpPr>
          <a:xfrm>
            <a:off x="9738485" y="3403096"/>
            <a:ext cx="619692" cy="182368"/>
            <a:chOff x="9738485" y="3403096"/>
            <a:chExt cx="619692" cy="182368"/>
          </a:xfrm>
        </p:grpSpPr>
        <p:grpSp>
          <p:nvGrpSpPr>
            <p:cNvPr id="144" name="Group 143">
              <a:extLst>
                <a:ext uri="{FF2B5EF4-FFF2-40B4-BE49-F238E27FC236}">
                  <a16:creationId xmlns:a16="http://schemas.microsoft.com/office/drawing/2014/main" id="{F44B5DC6-B628-4E62-A67C-A1E2FA491D2C}"/>
                </a:ext>
              </a:extLst>
            </p:cNvPr>
            <p:cNvGrpSpPr/>
            <p:nvPr/>
          </p:nvGrpSpPr>
          <p:grpSpPr>
            <a:xfrm>
              <a:off x="9738485" y="3506744"/>
              <a:ext cx="301875" cy="78720"/>
              <a:chOff x="7563931" y="6292215"/>
              <a:chExt cx="301875" cy="78720"/>
            </a:xfrm>
          </p:grpSpPr>
          <p:grpSp>
            <p:nvGrpSpPr>
              <p:cNvPr id="145" name="Group 144">
                <a:extLst>
                  <a:ext uri="{FF2B5EF4-FFF2-40B4-BE49-F238E27FC236}">
                    <a16:creationId xmlns:a16="http://schemas.microsoft.com/office/drawing/2014/main" id="{FF4BEED9-1612-4D98-8CC7-D179DF237E3D}"/>
                  </a:ext>
                </a:extLst>
              </p:cNvPr>
              <p:cNvGrpSpPr/>
              <p:nvPr/>
            </p:nvGrpSpPr>
            <p:grpSpPr>
              <a:xfrm>
                <a:off x="7678994" y="6292215"/>
                <a:ext cx="186812" cy="26670"/>
                <a:chOff x="7678994" y="6292215"/>
                <a:chExt cx="186812" cy="26670"/>
              </a:xfrm>
            </p:grpSpPr>
            <p:cxnSp>
              <p:nvCxnSpPr>
                <p:cNvPr id="158" name="Straight Connector 157">
                  <a:extLst>
                    <a:ext uri="{FF2B5EF4-FFF2-40B4-BE49-F238E27FC236}">
                      <a16:creationId xmlns:a16="http://schemas.microsoft.com/office/drawing/2014/main" id="{5711955E-176A-41C3-B9F7-C1E80585D12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9" name="Straight Connector 158">
                  <a:extLst>
                    <a:ext uri="{FF2B5EF4-FFF2-40B4-BE49-F238E27FC236}">
                      <a16:creationId xmlns:a16="http://schemas.microsoft.com/office/drawing/2014/main" id="{0DB582E8-A82D-41FC-977C-A7C03D0D790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60" name="Straight Connector 159">
                  <a:extLst>
                    <a:ext uri="{FF2B5EF4-FFF2-40B4-BE49-F238E27FC236}">
                      <a16:creationId xmlns:a16="http://schemas.microsoft.com/office/drawing/2014/main" id="{B8183ADB-5210-4230-9A5E-E696BB6D8EF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46" name="Group 145">
                <a:extLst>
                  <a:ext uri="{FF2B5EF4-FFF2-40B4-BE49-F238E27FC236}">
                    <a16:creationId xmlns:a16="http://schemas.microsoft.com/office/drawing/2014/main" id="{249D90F7-B5E3-4479-8352-09720081CF03}"/>
                  </a:ext>
                </a:extLst>
              </p:cNvPr>
              <p:cNvGrpSpPr/>
              <p:nvPr/>
            </p:nvGrpSpPr>
            <p:grpSpPr>
              <a:xfrm flipH="1" flipV="1">
                <a:off x="7563931" y="6292215"/>
                <a:ext cx="186812" cy="26670"/>
                <a:chOff x="7678994" y="6292215"/>
                <a:chExt cx="186812" cy="26670"/>
              </a:xfrm>
            </p:grpSpPr>
            <p:cxnSp>
              <p:nvCxnSpPr>
                <p:cNvPr id="155" name="Straight Connector 154">
                  <a:extLst>
                    <a:ext uri="{FF2B5EF4-FFF2-40B4-BE49-F238E27FC236}">
                      <a16:creationId xmlns:a16="http://schemas.microsoft.com/office/drawing/2014/main" id="{27ADD4E5-A50D-48D6-8A1A-7FBEAC842948}"/>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6" name="Straight Connector 155">
                  <a:extLst>
                    <a:ext uri="{FF2B5EF4-FFF2-40B4-BE49-F238E27FC236}">
                      <a16:creationId xmlns:a16="http://schemas.microsoft.com/office/drawing/2014/main" id="{99604417-95CF-4156-9E53-7968DAFAE295}"/>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7" name="Straight Connector 156">
                  <a:extLst>
                    <a:ext uri="{FF2B5EF4-FFF2-40B4-BE49-F238E27FC236}">
                      <a16:creationId xmlns:a16="http://schemas.microsoft.com/office/drawing/2014/main" id="{C5CE5429-0CBA-4E3A-8DA4-30D9EA790129}"/>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47" name="Group 146">
                <a:extLst>
                  <a:ext uri="{FF2B5EF4-FFF2-40B4-BE49-F238E27FC236}">
                    <a16:creationId xmlns:a16="http://schemas.microsoft.com/office/drawing/2014/main" id="{090FFBD1-F269-4090-AB96-EED28F6180C8}"/>
                  </a:ext>
                </a:extLst>
              </p:cNvPr>
              <p:cNvGrpSpPr/>
              <p:nvPr/>
            </p:nvGrpSpPr>
            <p:grpSpPr>
              <a:xfrm>
                <a:off x="7678994" y="6344265"/>
                <a:ext cx="186812" cy="26670"/>
                <a:chOff x="7678994" y="6292215"/>
                <a:chExt cx="186812" cy="26670"/>
              </a:xfrm>
            </p:grpSpPr>
            <p:cxnSp>
              <p:nvCxnSpPr>
                <p:cNvPr id="152" name="Straight Connector 151">
                  <a:extLst>
                    <a:ext uri="{FF2B5EF4-FFF2-40B4-BE49-F238E27FC236}">
                      <a16:creationId xmlns:a16="http://schemas.microsoft.com/office/drawing/2014/main" id="{68730117-F577-49C8-9C96-E3C7E00EE111}"/>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3" name="Straight Connector 152">
                  <a:extLst>
                    <a:ext uri="{FF2B5EF4-FFF2-40B4-BE49-F238E27FC236}">
                      <a16:creationId xmlns:a16="http://schemas.microsoft.com/office/drawing/2014/main" id="{91A7FA5C-1221-4F74-B549-FDC8E639E020}"/>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4" name="Straight Connector 153">
                  <a:extLst>
                    <a:ext uri="{FF2B5EF4-FFF2-40B4-BE49-F238E27FC236}">
                      <a16:creationId xmlns:a16="http://schemas.microsoft.com/office/drawing/2014/main" id="{E28DA141-57EB-4B1A-ADDD-A2877C0FD2E4}"/>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48" name="Group 147">
                <a:extLst>
                  <a:ext uri="{FF2B5EF4-FFF2-40B4-BE49-F238E27FC236}">
                    <a16:creationId xmlns:a16="http://schemas.microsoft.com/office/drawing/2014/main" id="{7CAEF02F-E7F8-4D2F-AC92-8A441C7FE46D}"/>
                  </a:ext>
                </a:extLst>
              </p:cNvPr>
              <p:cNvGrpSpPr/>
              <p:nvPr/>
            </p:nvGrpSpPr>
            <p:grpSpPr>
              <a:xfrm flipH="1" flipV="1">
                <a:off x="7563931" y="6344265"/>
                <a:ext cx="186812" cy="26670"/>
                <a:chOff x="7678994" y="6292215"/>
                <a:chExt cx="186812" cy="26670"/>
              </a:xfrm>
            </p:grpSpPr>
            <p:cxnSp>
              <p:nvCxnSpPr>
                <p:cNvPr id="149" name="Straight Connector 148">
                  <a:extLst>
                    <a:ext uri="{FF2B5EF4-FFF2-40B4-BE49-F238E27FC236}">
                      <a16:creationId xmlns:a16="http://schemas.microsoft.com/office/drawing/2014/main" id="{9604FFCC-2C53-43FF-BEF3-49530C819DD9}"/>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0" name="Straight Connector 149">
                  <a:extLst>
                    <a:ext uri="{FF2B5EF4-FFF2-40B4-BE49-F238E27FC236}">
                      <a16:creationId xmlns:a16="http://schemas.microsoft.com/office/drawing/2014/main" id="{896B4434-B4CA-4B43-80C9-FF6FD3AE811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1" name="Straight Connector 150">
                  <a:extLst>
                    <a:ext uri="{FF2B5EF4-FFF2-40B4-BE49-F238E27FC236}">
                      <a16:creationId xmlns:a16="http://schemas.microsoft.com/office/drawing/2014/main" id="{D3AFD1B6-2CA7-43CF-97B1-E256AF424CC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161" name="Group 160">
              <a:extLst>
                <a:ext uri="{FF2B5EF4-FFF2-40B4-BE49-F238E27FC236}">
                  <a16:creationId xmlns:a16="http://schemas.microsoft.com/office/drawing/2014/main" id="{0E6B2FC7-A21D-42FA-9EC1-23BF9497C606}"/>
                </a:ext>
              </a:extLst>
            </p:cNvPr>
            <p:cNvGrpSpPr/>
            <p:nvPr/>
          </p:nvGrpSpPr>
          <p:grpSpPr>
            <a:xfrm>
              <a:off x="10056302" y="3506579"/>
              <a:ext cx="301875" cy="78720"/>
              <a:chOff x="7563931" y="6292215"/>
              <a:chExt cx="301875" cy="78720"/>
            </a:xfrm>
          </p:grpSpPr>
          <p:grpSp>
            <p:nvGrpSpPr>
              <p:cNvPr id="162" name="Group 161">
                <a:extLst>
                  <a:ext uri="{FF2B5EF4-FFF2-40B4-BE49-F238E27FC236}">
                    <a16:creationId xmlns:a16="http://schemas.microsoft.com/office/drawing/2014/main" id="{115CF651-D86E-482F-BCAC-AA2E8DF22022}"/>
                  </a:ext>
                </a:extLst>
              </p:cNvPr>
              <p:cNvGrpSpPr/>
              <p:nvPr/>
            </p:nvGrpSpPr>
            <p:grpSpPr>
              <a:xfrm>
                <a:off x="7678994" y="6292215"/>
                <a:ext cx="186812" cy="26670"/>
                <a:chOff x="7678994" y="6292215"/>
                <a:chExt cx="186812" cy="26670"/>
              </a:xfrm>
            </p:grpSpPr>
            <p:cxnSp>
              <p:nvCxnSpPr>
                <p:cNvPr id="175" name="Straight Connector 174">
                  <a:extLst>
                    <a:ext uri="{FF2B5EF4-FFF2-40B4-BE49-F238E27FC236}">
                      <a16:creationId xmlns:a16="http://schemas.microsoft.com/office/drawing/2014/main" id="{C26EF175-8784-4FAB-975F-83B3CCA8A6A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6" name="Straight Connector 175">
                  <a:extLst>
                    <a:ext uri="{FF2B5EF4-FFF2-40B4-BE49-F238E27FC236}">
                      <a16:creationId xmlns:a16="http://schemas.microsoft.com/office/drawing/2014/main" id="{58474EEA-B7CD-4497-A818-0D932754598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7" name="Straight Connector 176">
                  <a:extLst>
                    <a:ext uri="{FF2B5EF4-FFF2-40B4-BE49-F238E27FC236}">
                      <a16:creationId xmlns:a16="http://schemas.microsoft.com/office/drawing/2014/main" id="{20243A62-F7C3-4F97-8BC7-171271458FC5}"/>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63" name="Group 162">
                <a:extLst>
                  <a:ext uri="{FF2B5EF4-FFF2-40B4-BE49-F238E27FC236}">
                    <a16:creationId xmlns:a16="http://schemas.microsoft.com/office/drawing/2014/main" id="{1DF49387-820C-4AB8-B6BF-7E7DD5809A52}"/>
                  </a:ext>
                </a:extLst>
              </p:cNvPr>
              <p:cNvGrpSpPr/>
              <p:nvPr/>
            </p:nvGrpSpPr>
            <p:grpSpPr>
              <a:xfrm flipH="1" flipV="1">
                <a:off x="7563931" y="6292215"/>
                <a:ext cx="186812" cy="26670"/>
                <a:chOff x="7678994" y="6292215"/>
                <a:chExt cx="186812" cy="26670"/>
              </a:xfrm>
            </p:grpSpPr>
            <p:cxnSp>
              <p:nvCxnSpPr>
                <p:cNvPr id="172" name="Straight Connector 171">
                  <a:extLst>
                    <a:ext uri="{FF2B5EF4-FFF2-40B4-BE49-F238E27FC236}">
                      <a16:creationId xmlns:a16="http://schemas.microsoft.com/office/drawing/2014/main" id="{2F7147CF-F562-4074-BE53-4C7ABD144978}"/>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3" name="Straight Connector 172">
                  <a:extLst>
                    <a:ext uri="{FF2B5EF4-FFF2-40B4-BE49-F238E27FC236}">
                      <a16:creationId xmlns:a16="http://schemas.microsoft.com/office/drawing/2014/main" id="{3EA4899A-4EDD-4EFE-A7EA-BBA6BD9CF85F}"/>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4" name="Straight Connector 173">
                  <a:extLst>
                    <a:ext uri="{FF2B5EF4-FFF2-40B4-BE49-F238E27FC236}">
                      <a16:creationId xmlns:a16="http://schemas.microsoft.com/office/drawing/2014/main" id="{74DAF920-9C9B-4078-A912-95161CA95D93}"/>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64" name="Group 163">
                <a:extLst>
                  <a:ext uri="{FF2B5EF4-FFF2-40B4-BE49-F238E27FC236}">
                    <a16:creationId xmlns:a16="http://schemas.microsoft.com/office/drawing/2014/main" id="{F5E85AAF-26C3-4609-B1D2-94FD7E452694}"/>
                  </a:ext>
                </a:extLst>
              </p:cNvPr>
              <p:cNvGrpSpPr/>
              <p:nvPr/>
            </p:nvGrpSpPr>
            <p:grpSpPr>
              <a:xfrm>
                <a:off x="7678994" y="6344265"/>
                <a:ext cx="186812" cy="26670"/>
                <a:chOff x="7678994" y="6292215"/>
                <a:chExt cx="186812" cy="26670"/>
              </a:xfrm>
            </p:grpSpPr>
            <p:cxnSp>
              <p:nvCxnSpPr>
                <p:cNvPr id="169" name="Straight Connector 168">
                  <a:extLst>
                    <a:ext uri="{FF2B5EF4-FFF2-40B4-BE49-F238E27FC236}">
                      <a16:creationId xmlns:a16="http://schemas.microsoft.com/office/drawing/2014/main" id="{DB7398DE-5EDE-4BE8-A9D8-F9783939E386}"/>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0" name="Straight Connector 169">
                  <a:extLst>
                    <a:ext uri="{FF2B5EF4-FFF2-40B4-BE49-F238E27FC236}">
                      <a16:creationId xmlns:a16="http://schemas.microsoft.com/office/drawing/2014/main" id="{98449E38-0152-4BCE-99E2-90EB30958C25}"/>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1" name="Straight Connector 170">
                  <a:extLst>
                    <a:ext uri="{FF2B5EF4-FFF2-40B4-BE49-F238E27FC236}">
                      <a16:creationId xmlns:a16="http://schemas.microsoft.com/office/drawing/2014/main" id="{CB6DA5BE-D034-4339-95C0-008CC0757BC7}"/>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65" name="Group 164">
                <a:extLst>
                  <a:ext uri="{FF2B5EF4-FFF2-40B4-BE49-F238E27FC236}">
                    <a16:creationId xmlns:a16="http://schemas.microsoft.com/office/drawing/2014/main" id="{24AA6967-EA58-4196-BD3C-1E83357C7D25}"/>
                  </a:ext>
                </a:extLst>
              </p:cNvPr>
              <p:cNvGrpSpPr/>
              <p:nvPr/>
            </p:nvGrpSpPr>
            <p:grpSpPr>
              <a:xfrm flipH="1" flipV="1">
                <a:off x="7563931" y="6344265"/>
                <a:ext cx="186812" cy="26670"/>
                <a:chOff x="7678994" y="6292215"/>
                <a:chExt cx="186812" cy="26670"/>
              </a:xfrm>
            </p:grpSpPr>
            <p:cxnSp>
              <p:nvCxnSpPr>
                <p:cNvPr id="166" name="Straight Connector 165">
                  <a:extLst>
                    <a:ext uri="{FF2B5EF4-FFF2-40B4-BE49-F238E27FC236}">
                      <a16:creationId xmlns:a16="http://schemas.microsoft.com/office/drawing/2014/main" id="{473B07F1-9E1A-4B1F-B9E4-6E4F9D146F40}"/>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67" name="Straight Connector 166">
                  <a:extLst>
                    <a:ext uri="{FF2B5EF4-FFF2-40B4-BE49-F238E27FC236}">
                      <a16:creationId xmlns:a16="http://schemas.microsoft.com/office/drawing/2014/main" id="{BD2D0F06-AB5D-472E-AF55-39DBF01B5D58}"/>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68" name="Straight Connector 167">
                  <a:extLst>
                    <a:ext uri="{FF2B5EF4-FFF2-40B4-BE49-F238E27FC236}">
                      <a16:creationId xmlns:a16="http://schemas.microsoft.com/office/drawing/2014/main" id="{5797ED7B-B4AA-4129-BAF0-2DF7F8B11DDA}"/>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178" name="Group 177">
              <a:extLst>
                <a:ext uri="{FF2B5EF4-FFF2-40B4-BE49-F238E27FC236}">
                  <a16:creationId xmlns:a16="http://schemas.microsoft.com/office/drawing/2014/main" id="{822D484D-1E35-4510-B43E-42AB93E04BE0}"/>
                </a:ext>
              </a:extLst>
            </p:cNvPr>
            <p:cNvGrpSpPr/>
            <p:nvPr/>
          </p:nvGrpSpPr>
          <p:grpSpPr>
            <a:xfrm>
              <a:off x="9738485" y="3403096"/>
              <a:ext cx="301875" cy="78720"/>
              <a:chOff x="7563931" y="6292215"/>
              <a:chExt cx="301875" cy="78720"/>
            </a:xfrm>
          </p:grpSpPr>
          <p:grpSp>
            <p:nvGrpSpPr>
              <p:cNvPr id="179" name="Group 178">
                <a:extLst>
                  <a:ext uri="{FF2B5EF4-FFF2-40B4-BE49-F238E27FC236}">
                    <a16:creationId xmlns:a16="http://schemas.microsoft.com/office/drawing/2014/main" id="{7AB24657-37A3-41FC-8F73-8A57AFBC2A18}"/>
                  </a:ext>
                </a:extLst>
              </p:cNvPr>
              <p:cNvGrpSpPr/>
              <p:nvPr/>
            </p:nvGrpSpPr>
            <p:grpSpPr>
              <a:xfrm>
                <a:off x="7678994" y="6292215"/>
                <a:ext cx="186812" cy="26670"/>
                <a:chOff x="7678994" y="6292215"/>
                <a:chExt cx="186812" cy="26670"/>
              </a:xfrm>
            </p:grpSpPr>
            <p:cxnSp>
              <p:nvCxnSpPr>
                <p:cNvPr id="192" name="Straight Connector 191">
                  <a:extLst>
                    <a:ext uri="{FF2B5EF4-FFF2-40B4-BE49-F238E27FC236}">
                      <a16:creationId xmlns:a16="http://schemas.microsoft.com/office/drawing/2014/main" id="{6ED123CC-581E-4B58-BC8F-C4F62ADD0D76}"/>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3" name="Straight Connector 192">
                  <a:extLst>
                    <a:ext uri="{FF2B5EF4-FFF2-40B4-BE49-F238E27FC236}">
                      <a16:creationId xmlns:a16="http://schemas.microsoft.com/office/drawing/2014/main" id="{C74C7E5B-AAA5-4AA4-96DB-BF8AC6686A85}"/>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4" name="Straight Connector 193">
                  <a:extLst>
                    <a:ext uri="{FF2B5EF4-FFF2-40B4-BE49-F238E27FC236}">
                      <a16:creationId xmlns:a16="http://schemas.microsoft.com/office/drawing/2014/main" id="{F3A01622-E711-4B10-A6AA-C6B6EB9E69B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80" name="Group 179">
                <a:extLst>
                  <a:ext uri="{FF2B5EF4-FFF2-40B4-BE49-F238E27FC236}">
                    <a16:creationId xmlns:a16="http://schemas.microsoft.com/office/drawing/2014/main" id="{B3711F63-2359-4B3A-99BE-5C90D21E5915}"/>
                  </a:ext>
                </a:extLst>
              </p:cNvPr>
              <p:cNvGrpSpPr/>
              <p:nvPr/>
            </p:nvGrpSpPr>
            <p:grpSpPr>
              <a:xfrm flipH="1" flipV="1">
                <a:off x="7563931" y="6292215"/>
                <a:ext cx="186812" cy="26670"/>
                <a:chOff x="7678994" y="6292215"/>
                <a:chExt cx="186812" cy="26670"/>
              </a:xfrm>
            </p:grpSpPr>
            <p:cxnSp>
              <p:nvCxnSpPr>
                <p:cNvPr id="189" name="Straight Connector 188">
                  <a:extLst>
                    <a:ext uri="{FF2B5EF4-FFF2-40B4-BE49-F238E27FC236}">
                      <a16:creationId xmlns:a16="http://schemas.microsoft.com/office/drawing/2014/main" id="{7225D026-0F91-4A7F-B45F-14D2B0BE486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0" name="Straight Connector 189">
                  <a:extLst>
                    <a:ext uri="{FF2B5EF4-FFF2-40B4-BE49-F238E27FC236}">
                      <a16:creationId xmlns:a16="http://schemas.microsoft.com/office/drawing/2014/main" id="{62B08249-A4F0-4CFE-9A24-A92B1C7FB7C9}"/>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1" name="Straight Connector 190">
                  <a:extLst>
                    <a:ext uri="{FF2B5EF4-FFF2-40B4-BE49-F238E27FC236}">
                      <a16:creationId xmlns:a16="http://schemas.microsoft.com/office/drawing/2014/main" id="{279A3FC8-FEF7-4EF8-9AD1-837AD6B70EF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81" name="Group 180">
                <a:extLst>
                  <a:ext uri="{FF2B5EF4-FFF2-40B4-BE49-F238E27FC236}">
                    <a16:creationId xmlns:a16="http://schemas.microsoft.com/office/drawing/2014/main" id="{71E1F97D-504F-4AC8-AA2C-5B8A06B3ABBB}"/>
                  </a:ext>
                </a:extLst>
              </p:cNvPr>
              <p:cNvGrpSpPr/>
              <p:nvPr/>
            </p:nvGrpSpPr>
            <p:grpSpPr>
              <a:xfrm>
                <a:off x="7678994" y="6344265"/>
                <a:ext cx="186812" cy="26670"/>
                <a:chOff x="7678994" y="6292215"/>
                <a:chExt cx="186812" cy="26670"/>
              </a:xfrm>
            </p:grpSpPr>
            <p:cxnSp>
              <p:nvCxnSpPr>
                <p:cNvPr id="186" name="Straight Connector 185">
                  <a:extLst>
                    <a:ext uri="{FF2B5EF4-FFF2-40B4-BE49-F238E27FC236}">
                      <a16:creationId xmlns:a16="http://schemas.microsoft.com/office/drawing/2014/main" id="{09CAB179-B937-4461-9423-C0F25D78DF3A}"/>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7" name="Straight Connector 186">
                  <a:extLst>
                    <a:ext uri="{FF2B5EF4-FFF2-40B4-BE49-F238E27FC236}">
                      <a16:creationId xmlns:a16="http://schemas.microsoft.com/office/drawing/2014/main" id="{2EA3E257-C45C-43D1-878E-5083457F527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8" name="Straight Connector 187">
                  <a:extLst>
                    <a:ext uri="{FF2B5EF4-FFF2-40B4-BE49-F238E27FC236}">
                      <a16:creationId xmlns:a16="http://schemas.microsoft.com/office/drawing/2014/main" id="{ED2702C4-8562-4477-80C0-1D03F2E237F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82" name="Group 181">
                <a:extLst>
                  <a:ext uri="{FF2B5EF4-FFF2-40B4-BE49-F238E27FC236}">
                    <a16:creationId xmlns:a16="http://schemas.microsoft.com/office/drawing/2014/main" id="{1C0E9848-A798-41AF-83F4-63898243BFC4}"/>
                  </a:ext>
                </a:extLst>
              </p:cNvPr>
              <p:cNvGrpSpPr/>
              <p:nvPr/>
            </p:nvGrpSpPr>
            <p:grpSpPr>
              <a:xfrm flipH="1" flipV="1">
                <a:off x="7563931" y="6344265"/>
                <a:ext cx="186812" cy="26670"/>
                <a:chOff x="7678994" y="6292215"/>
                <a:chExt cx="186812" cy="26670"/>
              </a:xfrm>
            </p:grpSpPr>
            <p:cxnSp>
              <p:nvCxnSpPr>
                <p:cNvPr id="183" name="Straight Connector 182">
                  <a:extLst>
                    <a:ext uri="{FF2B5EF4-FFF2-40B4-BE49-F238E27FC236}">
                      <a16:creationId xmlns:a16="http://schemas.microsoft.com/office/drawing/2014/main" id="{D7C90C4F-ED62-45B1-B7F3-0928253BD00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4" name="Straight Connector 183">
                  <a:extLst>
                    <a:ext uri="{FF2B5EF4-FFF2-40B4-BE49-F238E27FC236}">
                      <a16:creationId xmlns:a16="http://schemas.microsoft.com/office/drawing/2014/main" id="{9F221BFC-1784-4B40-BF3F-A50FDE7E3486}"/>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5" name="Straight Connector 184">
                  <a:extLst>
                    <a:ext uri="{FF2B5EF4-FFF2-40B4-BE49-F238E27FC236}">
                      <a16:creationId xmlns:a16="http://schemas.microsoft.com/office/drawing/2014/main" id="{9F1FAAA9-D70C-4EDC-B6CD-5F9F333FB071}"/>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195" name="Group 194">
              <a:extLst>
                <a:ext uri="{FF2B5EF4-FFF2-40B4-BE49-F238E27FC236}">
                  <a16:creationId xmlns:a16="http://schemas.microsoft.com/office/drawing/2014/main" id="{89A2D444-4207-4E41-870C-1AD9D4575463}"/>
                </a:ext>
              </a:extLst>
            </p:cNvPr>
            <p:cNvGrpSpPr/>
            <p:nvPr/>
          </p:nvGrpSpPr>
          <p:grpSpPr>
            <a:xfrm>
              <a:off x="10056302" y="3403282"/>
              <a:ext cx="301875" cy="78720"/>
              <a:chOff x="7563931" y="6292215"/>
              <a:chExt cx="301875" cy="78720"/>
            </a:xfrm>
          </p:grpSpPr>
          <p:grpSp>
            <p:nvGrpSpPr>
              <p:cNvPr id="196" name="Group 195">
                <a:extLst>
                  <a:ext uri="{FF2B5EF4-FFF2-40B4-BE49-F238E27FC236}">
                    <a16:creationId xmlns:a16="http://schemas.microsoft.com/office/drawing/2014/main" id="{6AA9A5A4-5B25-4C60-9E2D-22AEBAA7E3A8}"/>
                  </a:ext>
                </a:extLst>
              </p:cNvPr>
              <p:cNvGrpSpPr/>
              <p:nvPr/>
            </p:nvGrpSpPr>
            <p:grpSpPr>
              <a:xfrm>
                <a:off x="7678994" y="6292215"/>
                <a:ext cx="186812" cy="26670"/>
                <a:chOff x="7678994" y="6292215"/>
                <a:chExt cx="186812" cy="26670"/>
              </a:xfrm>
            </p:grpSpPr>
            <p:cxnSp>
              <p:nvCxnSpPr>
                <p:cNvPr id="209" name="Straight Connector 208">
                  <a:extLst>
                    <a:ext uri="{FF2B5EF4-FFF2-40B4-BE49-F238E27FC236}">
                      <a16:creationId xmlns:a16="http://schemas.microsoft.com/office/drawing/2014/main" id="{2CD33D9C-0C0B-4F4D-86DA-511A844CF57E}"/>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10" name="Straight Connector 209">
                  <a:extLst>
                    <a:ext uri="{FF2B5EF4-FFF2-40B4-BE49-F238E27FC236}">
                      <a16:creationId xmlns:a16="http://schemas.microsoft.com/office/drawing/2014/main" id="{8474C2A1-DFF5-4FB0-9B1F-5FB4ECC0238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11" name="Straight Connector 210">
                  <a:extLst>
                    <a:ext uri="{FF2B5EF4-FFF2-40B4-BE49-F238E27FC236}">
                      <a16:creationId xmlns:a16="http://schemas.microsoft.com/office/drawing/2014/main" id="{1E82871B-18BE-4CD4-A2B9-CE979A2C598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97" name="Group 196">
                <a:extLst>
                  <a:ext uri="{FF2B5EF4-FFF2-40B4-BE49-F238E27FC236}">
                    <a16:creationId xmlns:a16="http://schemas.microsoft.com/office/drawing/2014/main" id="{268D94B5-35A7-49AE-8E80-025E18956D43}"/>
                  </a:ext>
                </a:extLst>
              </p:cNvPr>
              <p:cNvGrpSpPr/>
              <p:nvPr/>
            </p:nvGrpSpPr>
            <p:grpSpPr>
              <a:xfrm flipH="1" flipV="1">
                <a:off x="7563931" y="6292215"/>
                <a:ext cx="186812" cy="26670"/>
                <a:chOff x="7678994" y="6292215"/>
                <a:chExt cx="186812" cy="26670"/>
              </a:xfrm>
            </p:grpSpPr>
            <p:cxnSp>
              <p:nvCxnSpPr>
                <p:cNvPr id="206" name="Straight Connector 205">
                  <a:extLst>
                    <a:ext uri="{FF2B5EF4-FFF2-40B4-BE49-F238E27FC236}">
                      <a16:creationId xmlns:a16="http://schemas.microsoft.com/office/drawing/2014/main" id="{C78B2698-EC38-40B6-9E16-E8BCD1E199AC}"/>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7" name="Straight Connector 206">
                  <a:extLst>
                    <a:ext uri="{FF2B5EF4-FFF2-40B4-BE49-F238E27FC236}">
                      <a16:creationId xmlns:a16="http://schemas.microsoft.com/office/drawing/2014/main" id="{3A59AC89-DF8B-49EB-81E2-C2F292FAA90C}"/>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8" name="Straight Connector 207">
                  <a:extLst>
                    <a:ext uri="{FF2B5EF4-FFF2-40B4-BE49-F238E27FC236}">
                      <a16:creationId xmlns:a16="http://schemas.microsoft.com/office/drawing/2014/main" id="{5445337F-F053-48DD-B9C8-4777562154A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98" name="Group 197">
                <a:extLst>
                  <a:ext uri="{FF2B5EF4-FFF2-40B4-BE49-F238E27FC236}">
                    <a16:creationId xmlns:a16="http://schemas.microsoft.com/office/drawing/2014/main" id="{70F46FC2-FFB3-4298-802C-79131F3DB079}"/>
                  </a:ext>
                </a:extLst>
              </p:cNvPr>
              <p:cNvGrpSpPr/>
              <p:nvPr/>
            </p:nvGrpSpPr>
            <p:grpSpPr>
              <a:xfrm>
                <a:off x="7678994" y="6344265"/>
                <a:ext cx="186812" cy="26670"/>
                <a:chOff x="7678994" y="6292215"/>
                <a:chExt cx="186812" cy="26670"/>
              </a:xfrm>
            </p:grpSpPr>
            <p:cxnSp>
              <p:nvCxnSpPr>
                <p:cNvPr id="203" name="Straight Connector 202">
                  <a:extLst>
                    <a:ext uri="{FF2B5EF4-FFF2-40B4-BE49-F238E27FC236}">
                      <a16:creationId xmlns:a16="http://schemas.microsoft.com/office/drawing/2014/main" id="{34D70FCC-9AFC-4F78-8C0E-3F62EBB11AA5}"/>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4" name="Straight Connector 203">
                  <a:extLst>
                    <a:ext uri="{FF2B5EF4-FFF2-40B4-BE49-F238E27FC236}">
                      <a16:creationId xmlns:a16="http://schemas.microsoft.com/office/drawing/2014/main" id="{C5E9E293-9D10-4AF4-99C7-D0FE37BE2798}"/>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5" name="Straight Connector 204">
                  <a:extLst>
                    <a:ext uri="{FF2B5EF4-FFF2-40B4-BE49-F238E27FC236}">
                      <a16:creationId xmlns:a16="http://schemas.microsoft.com/office/drawing/2014/main" id="{608828E6-5590-40E4-9A47-84D0AA7D42E6}"/>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99" name="Group 198">
                <a:extLst>
                  <a:ext uri="{FF2B5EF4-FFF2-40B4-BE49-F238E27FC236}">
                    <a16:creationId xmlns:a16="http://schemas.microsoft.com/office/drawing/2014/main" id="{729A3D65-212D-4226-A661-EFE801FA543F}"/>
                  </a:ext>
                </a:extLst>
              </p:cNvPr>
              <p:cNvGrpSpPr/>
              <p:nvPr/>
            </p:nvGrpSpPr>
            <p:grpSpPr>
              <a:xfrm flipH="1" flipV="1">
                <a:off x="7563931" y="6344265"/>
                <a:ext cx="186812" cy="26670"/>
                <a:chOff x="7678994" y="6292215"/>
                <a:chExt cx="186812" cy="26670"/>
              </a:xfrm>
            </p:grpSpPr>
            <p:cxnSp>
              <p:nvCxnSpPr>
                <p:cNvPr id="200" name="Straight Connector 199">
                  <a:extLst>
                    <a:ext uri="{FF2B5EF4-FFF2-40B4-BE49-F238E27FC236}">
                      <a16:creationId xmlns:a16="http://schemas.microsoft.com/office/drawing/2014/main" id="{C2CA6D11-9C43-4A4C-A9A2-AAF625DEB26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1" name="Straight Connector 200">
                  <a:extLst>
                    <a:ext uri="{FF2B5EF4-FFF2-40B4-BE49-F238E27FC236}">
                      <a16:creationId xmlns:a16="http://schemas.microsoft.com/office/drawing/2014/main" id="{215689B7-D326-42AD-8B7E-4968A48F10F2}"/>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2" name="Straight Connector 201">
                  <a:extLst>
                    <a:ext uri="{FF2B5EF4-FFF2-40B4-BE49-F238E27FC236}">
                      <a16:creationId xmlns:a16="http://schemas.microsoft.com/office/drawing/2014/main" id="{E3830156-EA82-446A-B36B-9AC9E30BBAC8}"/>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grpSp>
        <p:nvGrpSpPr>
          <p:cNvPr id="273" name="Group 272">
            <a:extLst>
              <a:ext uri="{FF2B5EF4-FFF2-40B4-BE49-F238E27FC236}">
                <a16:creationId xmlns:a16="http://schemas.microsoft.com/office/drawing/2014/main" id="{8B0429DD-F8DE-4833-8939-7A457BAF6CF6}"/>
              </a:ext>
            </a:extLst>
          </p:cNvPr>
          <p:cNvGrpSpPr/>
          <p:nvPr/>
        </p:nvGrpSpPr>
        <p:grpSpPr>
          <a:xfrm>
            <a:off x="6655452" y="3184574"/>
            <a:ext cx="544986" cy="463714"/>
            <a:chOff x="7296115" y="3767823"/>
            <a:chExt cx="544986" cy="463714"/>
          </a:xfrm>
        </p:grpSpPr>
        <p:grpSp>
          <p:nvGrpSpPr>
            <p:cNvPr id="274" name="Group 273">
              <a:extLst>
                <a:ext uri="{FF2B5EF4-FFF2-40B4-BE49-F238E27FC236}">
                  <a16:creationId xmlns:a16="http://schemas.microsoft.com/office/drawing/2014/main" id="{DDFA1D88-B84E-40F1-8BE7-51616F8B1A5C}"/>
                </a:ext>
              </a:extLst>
            </p:cNvPr>
            <p:cNvGrpSpPr/>
            <p:nvPr/>
          </p:nvGrpSpPr>
          <p:grpSpPr>
            <a:xfrm rot="19776183">
              <a:off x="7296115" y="3810953"/>
              <a:ext cx="186813" cy="26670"/>
              <a:chOff x="7678993" y="6292215"/>
              <a:chExt cx="186813" cy="26670"/>
            </a:xfrm>
          </p:grpSpPr>
          <p:cxnSp>
            <p:nvCxnSpPr>
              <p:cNvPr id="321" name="Straight Connector 320">
                <a:extLst>
                  <a:ext uri="{FF2B5EF4-FFF2-40B4-BE49-F238E27FC236}">
                    <a16:creationId xmlns:a16="http://schemas.microsoft.com/office/drawing/2014/main" id="{B6281853-1ECB-4F5A-BB0D-FF5C612D4A2F}"/>
                  </a:ext>
                </a:extLst>
              </p:cNvPr>
              <p:cNvCxnSpPr/>
              <p:nvPr/>
            </p:nvCxnSpPr>
            <p:spPr>
              <a:xfrm>
                <a:off x="7678993" y="6292644"/>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49A7CECF-56F6-478D-B3D8-8706CDAF6704}"/>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8BA6CC3B-4340-41ED-BE77-521A61EB9AEC}"/>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5" name="Group 274">
              <a:extLst>
                <a:ext uri="{FF2B5EF4-FFF2-40B4-BE49-F238E27FC236}">
                  <a16:creationId xmlns:a16="http://schemas.microsoft.com/office/drawing/2014/main" id="{03E8D9BA-1780-4358-A968-619EA327FD53}"/>
                </a:ext>
              </a:extLst>
            </p:cNvPr>
            <p:cNvGrpSpPr/>
            <p:nvPr/>
          </p:nvGrpSpPr>
          <p:grpSpPr>
            <a:xfrm rot="3859831">
              <a:off x="7244054" y="4124796"/>
              <a:ext cx="186813" cy="26670"/>
              <a:chOff x="7678993" y="6292215"/>
              <a:chExt cx="186813" cy="26670"/>
            </a:xfrm>
          </p:grpSpPr>
          <p:cxnSp>
            <p:nvCxnSpPr>
              <p:cNvPr id="318" name="Straight Connector 317">
                <a:extLst>
                  <a:ext uri="{FF2B5EF4-FFF2-40B4-BE49-F238E27FC236}">
                    <a16:creationId xmlns:a16="http://schemas.microsoft.com/office/drawing/2014/main" id="{F98BF1EA-36DB-43FF-B680-0CD83358B5CC}"/>
                  </a:ext>
                </a:extLst>
              </p:cNvPr>
              <p:cNvCxnSpPr/>
              <p:nvPr/>
            </p:nvCxnSpPr>
            <p:spPr>
              <a:xfrm>
                <a:off x="7678993"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09DBF26F-1E8D-4AE0-BD84-FDF0A84F61E9}"/>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B4C4DF84-01C6-4A3E-8862-2985CB9B67A6}"/>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6" name="Group 275">
              <a:extLst>
                <a:ext uri="{FF2B5EF4-FFF2-40B4-BE49-F238E27FC236}">
                  <a16:creationId xmlns:a16="http://schemas.microsoft.com/office/drawing/2014/main" id="{43DFCBE8-B34F-4B9B-AEAE-7FDA16133197}"/>
                </a:ext>
              </a:extLst>
            </p:cNvPr>
            <p:cNvGrpSpPr/>
            <p:nvPr/>
          </p:nvGrpSpPr>
          <p:grpSpPr>
            <a:xfrm rot="6631277" flipV="1">
              <a:off x="7569341" y="3847894"/>
              <a:ext cx="186812" cy="26670"/>
              <a:chOff x="7678994" y="6292215"/>
              <a:chExt cx="186812" cy="26670"/>
            </a:xfrm>
          </p:grpSpPr>
          <p:cxnSp>
            <p:nvCxnSpPr>
              <p:cNvPr id="315" name="Straight Connector 314">
                <a:extLst>
                  <a:ext uri="{FF2B5EF4-FFF2-40B4-BE49-F238E27FC236}">
                    <a16:creationId xmlns:a16="http://schemas.microsoft.com/office/drawing/2014/main" id="{0F1BFF4A-2C05-4B46-8064-5D2C22417ED8}"/>
                  </a:ext>
                </a:extLst>
              </p:cNvPr>
              <p:cNvCxnSpPr/>
              <p:nvPr/>
            </p:nvCxnSpPr>
            <p:spPr>
              <a:xfrm>
                <a:off x="7678994" y="6292646"/>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0B6E32AD-0480-4999-8E40-12D221E28851}"/>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A608F462-24CF-4EE8-A3AC-BF752672AB40}"/>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7" name="Group 276">
              <a:extLst>
                <a:ext uri="{FF2B5EF4-FFF2-40B4-BE49-F238E27FC236}">
                  <a16:creationId xmlns:a16="http://schemas.microsoft.com/office/drawing/2014/main" id="{65E2D80D-1A2C-42CD-AF89-864B9889862F}"/>
                </a:ext>
              </a:extLst>
            </p:cNvPr>
            <p:cNvGrpSpPr/>
            <p:nvPr/>
          </p:nvGrpSpPr>
          <p:grpSpPr>
            <a:xfrm rot="1988237" flipH="1">
              <a:off x="7589774" y="4149107"/>
              <a:ext cx="186812" cy="26670"/>
              <a:chOff x="7678995" y="6292215"/>
              <a:chExt cx="186812" cy="26670"/>
            </a:xfrm>
          </p:grpSpPr>
          <p:cxnSp>
            <p:nvCxnSpPr>
              <p:cNvPr id="312" name="Straight Connector 311">
                <a:extLst>
                  <a:ext uri="{FF2B5EF4-FFF2-40B4-BE49-F238E27FC236}">
                    <a16:creationId xmlns:a16="http://schemas.microsoft.com/office/drawing/2014/main" id="{DAB429F1-B812-43E7-8FFE-2111773331B1}"/>
                  </a:ext>
                </a:extLst>
              </p:cNvPr>
              <p:cNvCxnSpPr/>
              <p:nvPr/>
            </p:nvCxnSpPr>
            <p:spPr>
              <a:xfrm>
                <a:off x="7678995"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CA885D76-EFDB-48A9-ADA5-D37ADD2F82DB}"/>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4BA046D9-B85D-4A18-9A9E-A912091D1A8E}"/>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8" name="Group 277">
              <a:extLst>
                <a:ext uri="{FF2B5EF4-FFF2-40B4-BE49-F238E27FC236}">
                  <a16:creationId xmlns:a16="http://schemas.microsoft.com/office/drawing/2014/main" id="{7B1D1075-298F-4EC5-8F9F-DBF89E2BA18C}"/>
                </a:ext>
              </a:extLst>
            </p:cNvPr>
            <p:cNvGrpSpPr/>
            <p:nvPr/>
          </p:nvGrpSpPr>
          <p:grpSpPr>
            <a:xfrm>
              <a:off x="7326236" y="3953292"/>
              <a:ext cx="301875" cy="78720"/>
              <a:chOff x="7563931" y="6292215"/>
              <a:chExt cx="301875" cy="78720"/>
            </a:xfrm>
          </p:grpSpPr>
          <p:grpSp>
            <p:nvGrpSpPr>
              <p:cNvPr id="296" name="Group 295">
                <a:extLst>
                  <a:ext uri="{FF2B5EF4-FFF2-40B4-BE49-F238E27FC236}">
                    <a16:creationId xmlns:a16="http://schemas.microsoft.com/office/drawing/2014/main" id="{BC930BD4-EC96-4450-925A-6786A1891664}"/>
                  </a:ext>
                </a:extLst>
              </p:cNvPr>
              <p:cNvGrpSpPr/>
              <p:nvPr/>
            </p:nvGrpSpPr>
            <p:grpSpPr>
              <a:xfrm>
                <a:off x="7678994" y="6292215"/>
                <a:ext cx="186812" cy="26670"/>
                <a:chOff x="7678994" y="6292215"/>
                <a:chExt cx="186812" cy="26670"/>
              </a:xfrm>
            </p:grpSpPr>
            <p:cxnSp>
              <p:nvCxnSpPr>
                <p:cNvPr id="309" name="Straight Connector 308">
                  <a:extLst>
                    <a:ext uri="{FF2B5EF4-FFF2-40B4-BE49-F238E27FC236}">
                      <a16:creationId xmlns:a16="http://schemas.microsoft.com/office/drawing/2014/main" id="{E9987EFC-1315-461A-9336-5FCD6BE82569}"/>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10" name="Straight Connector 309">
                  <a:extLst>
                    <a:ext uri="{FF2B5EF4-FFF2-40B4-BE49-F238E27FC236}">
                      <a16:creationId xmlns:a16="http://schemas.microsoft.com/office/drawing/2014/main" id="{6743E714-481F-40E7-BB67-12C864904D0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11" name="Straight Connector 310">
                  <a:extLst>
                    <a:ext uri="{FF2B5EF4-FFF2-40B4-BE49-F238E27FC236}">
                      <a16:creationId xmlns:a16="http://schemas.microsoft.com/office/drawing/2014/main" id="{36E7A348-35BD-4270-B788-3FE812B42521}"/>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97" name="Group 296">
                <a:extLst>
                  <a:ext uri="{FF2B5EF4-FFF2-40B4-BE49-F238E27FC236}">
                    <a16:creationId xmlns:a16="http://schemas.microsoft.com/office/drawing/2014/main" id="{6EA33A55-B5A0-446A-A4BC-5CAB5458363B}"/>
                  </a:ext>
                </a:extLst>
              </p:cNvPr>
              <p:cNvGrpSpPr/>
              <p:nvPr/>
            </p:nvGrpSpPr>
            <p:grpSpPr>
              <a:xfrm flipH="1" flipV="1">
                <a:off x="7563931" y="6292215"/>
                <a:ext cx="186812" cy="26670"/>
                <a:chOff x="7678994" y="6292215"/>
                <a:chExt cx="186812" cy="26670"/>
              </a:xfrm>
            </p:grpSpPr>
            <p:cxnSp>
              <p:nvCxnSpPr>
                <p:cNvPr id="306" name="Straight Connector 305">
                  <a:extLst>
                    <a:ext uri="{FF2B5EF4-FFF2-40B4-BE49-F238E27FC236}">
                      <a16:creationId xmlns:a16="http://schemas.microsoft.com/office/drawing/2014/main" id="{5F755DC1-5B11-497A-A3CA-6B6D16FA4BDB}"/>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7" name="Straight Connector 306">
                  <a:extLst>
                    <a:ext uri="{FF2B5EF4-FFF2-40B4-BE49-F238E27FC236}">
                      <a16:creationId xmlns:a16="http://schemas.microsoft.com/office/drawing/2014/main" id="{B80287D0-019F-40BF-8AF1-0860310E27F7}"/>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8" name="Straight Connector 307">
                  <a:extLst>
                    <a:ext uri="{FF2B5EF4-FFF2-40B4-BE49-F238E27FC236}">
                      <a16:creationId xmlns:a16="http://schemas.microsoft.com/office/drawing/2014/main" id="{646CF8C1-BFD7-4114-B28B-410F31EC3BB8}"/>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98" name="Group 297">
                <a:extLst>
                  <a:ext uri="{FF2B5EF4-FFF2-40B4-BE49-F238E27FC236}">
                    <a16:creationId xmlns:a16="http://schemas.microsoft.com/office/drawing/2014/main" id="{76C66F98-8049-4AC4-8D0F-4DA1C0A3743D}"/>
                  </a:ext>
                </a:extLst>
              </p:cNvPr>
              <p:cNvGrpSpPr/>
              <p:nvPr/>
            </p:nvGrpSpPr>
            <p:grpSpPr>
              <a:xfrm>
                <a:off x="7678994" y="6344265"/>
                <a:ext cx="186812" cy="26670"/>
                <a:chOff x="7678994" y="6292215"/>
                <a:chExt cx="186812" cy="26670"/>
              </a:xfrm>
            </p:grpSpPr>
            <p:cxnSp>
              <p:nvCxnSpPr>
                <p:cNvPr id="303" name="Straight Connector 302">
                  <a:extLst>
                    <a:ext uri="{FF2B5EF4-FFF2-40B4-BE49-F238E27FC236}">
                      <a16:creationId xmlns:a16="http://schemas.microsoft.com/office/drawing/2014/main" id="{37AC77BA-EEAA-479A-922E-5F6F51DE5182}"/>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4" name="Straight Connector 303">
                  <a:extLst>
                    <a:ext uri="{FF2B5EF4-FFF2-40B4-BE49-F238E27FC236}">
                      <a16:creationId xmlns:a16="http://schemas.microsoft.com/office/drawing/2014/main" id="{3322035C-C715-4735-AA8C-AF09DB1F5F2C}"/>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5" name="Straight Connector 304">
                  <a:extLst>
                    <a:ext uri="{FF2B5EF4-FFF2-40B4-BE49-F238E27FC236}">
                      <a16:creationId xmlns:a16="http://schemas.microsoft.com/office/drawing/2014/main" id="{3AF7D01F-8C58-4B64-B792-FD28C3EEDCD3}"/>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99" name="Group 298">
                <a:extLst>
                  <a:ext uri="{FF2B5EF4-FFF2-40B4-BE49-F238E27FC236}">
                    <a16:creationId xmlns:a16="http://schemas.microsoft.com/office/drawing/2014/main" id="{7F543913-69E3-4C0F-A9CF-C2C03D3D594F}"/>
                  </a:ext>
                </a:extLst>
              </p:cNvPr>
              <p:cNvGrpSpPr/>
              <p:nvPr/>
            </p:nvGrpSpPr>
            <p:grpSpPr>
              <a:xfrm flipH="1" flipV="1">
                <a:off x="7563931" y="6344265"/>
                <a:ext cx="186812" cy="26670"/>
                <a:chOff x="7678994" y="6292215"/>
                <a:chExt cx="186812" cy="26670"/>
              </a:xfrm>
            </p:grpSpPr>
            <p:cxnSp>
              <p:nvCxnSpPr>
                <p:cNvPr id="300" name="Straight Connector 299">
                  <a:extLst>
                    <a:ext uri="{FF2B5EF4-FFF2-40B4-BE49-F238E27FC236}">
                      <a16:creationId xmlns:a16="http://schemas.microsoft.com/office/drawing/2014/main" id="{93FC59E5-9427-4CEC-A0DB-460CDE7283C2}"/>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1" name="Straight Connector 300">
                  <a:extLst>
                    <a:ext uri="{FF2B5EF4-FFF2-40B4-BE49-F238E27FC236}">
                      <a16:creationId xmlns:a16="http://schemas.microsoft.com/office/drawing/2014/main" id="{0A9180D8-E349-42BC-925F-041CEA2B037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2" name="Straight Connector 301">
                  <a:extLst>
                    <a:ext uri="{FF2B5EF4-FFF2-40B4-BE49-F238E27FC236}">
                      <a16:creationId xmlns:a16="http://schemas.microsoft.com/office/drawing/2014/main" id="{F918AC36-CFB5-45AE-BD46-78CF3F7C84C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279" name="Group 278">
              <a:extLst>
                <a:ext uri="{FF2B5EF4-FFF2-40B4-BE49-F238E27FC236}">
                  <a16:creationId xmlns:a16="http://schemas.microsoft.com/office/drawing/2014/main" id="{F245DB00-E339-4DF7-BF47-DB8D1E662D1D}"/>
                </a:ext>
              </a:extLst>
            </p:cNvPr>
            <p:cNvGrpSpPr/>
            <p:nvPr/>
          </p:nvGrpSpPr>
          <p:grpSpPr>
            <a:xfrm rot="18482190">
              <a:off x="7650803" y="3897255"/>
              <a:ext cx="301876" cy="78720"/>
              <a:chOff x="7563930" y="6292215"/>
              <a:chExt cx="301876" cy="78720"/>
            </a:xfrm>
          </p:grpSpPr>
          <p:grpSp>
            <p:nvGrpSpPr>
              <p:cNvPr id="280" name="Group 279">
                <a:extLst>
                  <a:ext uri="{FF2B5EF4-FFF2-40B4-BE49-F238E27FC236}">
                    <a16:creationId xmlns:a16="http://schemas.microsoft.com/office/drawing/2014/main" id="{8DAB01BC-DE97-49C5-ADD3-F529308BECDE}"/>
                  </a:ext>
                </a:extLst>
              </p:cNvPr>
              <p:cNvGrpSpPr/>
              <p:nvPr/>
            </p:nvGrpSpPr>
            <p:grpSpPr>
              <a:xfrm>
                <a:off x="7678994" y="6292216"/>
                <a:ext cx="186812" cy="26670"/>
                <a:chOff x="7678994" y="6292215"/>
                <a:chExt cx="186812" cy="26670"/>
              </a:xfrm>
            </p:grpSpPr>
            <p:cxnSp>
              <p:nvCxnSpPr>
                <p:cNvPr id="293" name="Straight Connector 292">
                  <a:extLst>
                    <a:ext uri="{FF2B5EF4-FFF2-40B4-BE49-F238E27FC236}">
                      <a16:creationId xmlns:a16="http://schemas.microsoft.com/office/drawing/2014/main" id="{C8D56E25-145B-4D0A-A592-791BF1843A0F}"/>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4" name="Straight Connector 293">
                  <a:extLst>
                    <a:ext uri="{FF2B5EF4-FFF2-40B4-BE49-F238E27FC236}">
                      <a16:creationId xmlns:a16="http://schemas.microsoft.com/office/drawing/2014/main" id="{1CE4E4D6-9A5E-47C8-96D7-3C93A7AA5DC7}"/>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5" name="Straight Connector 294">
                  <a:extLst>
                    <a:ext uri="{FF2B5EF4-FFF2-40B4-BE49-F238E27FC236}">
                      <a16:creationId xmlns:a16="http://schemas.microsoft.com/office/drawing/2014/main" id="{48F34CE0-AA21-43E1-ABD4-7997F3816AB7}"/>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81" name="Group 280">
                <a:extLst>
                  <a:ext uri="{FF2B5EF4-FFF2-40B4-BE49-F238E27FC236}">
                    <a16:creationId xmlns:a16="http://schemas.microsoft.com/office/drawing/2014/main" id="{A4C835A7-E653-4822-A6A1-9D6CA9C402A3}"/>
                  </a:ext>
                </a:extLst>
              </p:cNvPr>
              <p:cNvGrpSpPr/>
              <p:nvPr/>
            </p:nvGrpSpPr>
            <p:grpSpPr>
              <a:xfrm flipH="1" flipV="1">
                <a:off x="7563931" y="6292215"/>
                <a:ext cx="186812" cy="26670"/>
                <a:chOff x="7678994" y="6292215"/>
                <a:chExt cx="186812" cy="26670"/>
              </a:xfrm>
            </p:grpSpPr>
            <p:cxnSp>
              <p:nvCxnSpPr>
                <p:cNvPr id="290" name="Straight Connector 289">
                  <a:extLst>
                    <a:ext uri="{FF2B5EF4-FFF2-40B4-BE49-F238E27FC236}">
                      <a16:creationId xmlns:a16="http://schemas.microsoft.com/office/drawing/2014/main" id="{80F938D1-1BC4-45F3-8D79-85B0EDAD7822}"/>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1" name="Straight Connector 290">
                  <a:extLst>
                    <a:ext uri="{FF2B5EF4-FFF2-40B4-BE49-F238E27FC236}">
                      <a16:creationId xmlns:a16="http://schemas.microsoft.com/office/drawing/2014/main" id="{AC358A63-0120-4A8D-8EE5-7DB5D519EFE2}"/>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2" name="Straight Connector 291">
                  <a:extLst>
                    <a:ext uri="{FF2B5EF4-FFF2-40B4-BE49-F238E27FC236}">
                      <a16:creationId xmlns:a16="http://schemas.microsoft.com/office/drawing/2014/main" id="{840B8B37-ED11-48C7-9C49-440F03EB7131}"/>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82" name="Group 281">
                <a:extLst>
                  <a:ext uri="{FF2B5EF4-FFF2-40B4-BE49-F238E27FC236}">
                    <a16:creationId xmlns:a16="http://schemas.microsoft.com/office/drawing/2014/main" id="{B14E42FA-0F2B-4C83-9A01-8F4222090C77}"/>
                  </a:ext>
                </a:extLst>
              </p:cNvPr>
              <p:cNvGrpSpPr/>
              <p:nvPr/>
            </p:nvGrpSpPr>
            <p:grpSpPr>
              <a:xfrm>
                <a:off x="7678993" y="6344265"/>
                <a:ext cx="186812" cy="26670"/>
                <a:chOff x="7678994" y="6292215"/>
                <a:chExt cx="186812" cy="26670"/>
              </a:xfrm>
            </p:grpSpPr>
            <p:cxnSp>
              <p:nvCxnSpPr>
                <p:cNvPr id="287" name="Straight Connector 286">
                  <a:extLst>
                    <a:ext uri="{FF2B5EF4-FFF2-40B4-BE49-F238E27FC236}">
                      <a16:creationId xmlns:a16="http://schemas.microsoft.com/office/drawing/2014/main" id="{01ED2233-071F-472A-BEE3-4759FEF86B75}"/>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8" name="Straight Connector 287">
                  <a:extLst>
                    <a:ext uri="{FF2B5EF4-FFF2-40B4-BE49-F238E27FC236}">
                      <a16:creationId xmlns:a16="http://schemas.microsoft.com/office/drawing/2014/main" id="{479A3AFF-3A61-42F7-8933-E6DD71B28672}"/>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9" name="Straight Connector 288">
                  <a:extLst>
                    <a:ext uri="{FF2B5EF4-FFF2-40B4-BE49-F238E27FC236}">
                      <a16:creationId xmlns:a16="http://schemas.microsoft.com/office/drawing/2014/main" id="{B6C9780F-D76D-4911-9CFC-ADD1261F541A}"/>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83" name="Group 282">
                <a:extLst>
                  <a:ext uri="{FF2B5EF4-FFF2-40B4-BE49-F238E27FC236}">
                    <a16:creationId xmlns:a16="http://schemas.microsoft.com/office/drawing/2014/main" id="{7848D963-9066-43C0-BAEE-2B40078342EB}"/>
                  </a:ext>
                </a:extLst>
              </p:cNvPr>
              <p:cNvGrpSpPr/>
              <p:nvPr/>
            </p:nvGrpSpPr>
            <p:grpSpPr>
              <a:xfrm flipH="1" flipV="1">
                <a:off x="7563930" y="6344265"/>
                <a:ext cx="186812" cy="26670"/>
                <a:chOff x="7678994" y="6292215"/>
                <a:chExt cx="186812" cy="26670"/>
              </a:xfrm>
            </p:grpSpPr>
            <p:cxnSp>
              <p:nvCxnSpPr>
                <p:cNvPr id="284" name="Straight Connector 283">
                  <a:extLst>
                    <a:ext uri="{FF2B5EF4-FFF2-40B4-BE49-F238E27FC236}">
                      <a16:creationId xmlns:a16="http://schemas.microsoft.com/office/drawing/2014/main" id="{39DAC8B4-F81D-4E22-9259-3813BB72556E}"/>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5" name="Straight Connector 284">
                  <a:extLst>
                    <a:ext uri="{FF2B5EF4-FFF2-40B4-BE49-F238E27FC236}">
                      <a16:creationId xmlns:a16="http://schemas.microsoft.com/office/drawing/2014/main" id="{49506E2A-2F83-43D2-8DDA-1203820E2F6D}"/>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6" name="Straight Connector 285">
                  <a:extLst>
                    <a:ext uri="{FF2B5EF4-FFF2-40B4-BE49-F238E27FC236}">
                      <a16:creationId xmlns:a16="http://schemas.microsoft.com/office/drawing/2014/main" id="{D87FF696-112F-481C-9116-C93AF8266B4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grpSp>
        <p:nvGrpSpPr>
          <p:cNvPr id="328" name="Group 327">
            <a:extLst>
              <a:ext uri="{FF2B5EF4-FFF2-40B4-BE49-F238E27FC236}">
                <a16:creationId xmlns:a16="http://schemas.microsoft.com/office/drawing/2014/main" id="{9FEC3D20-06F7-43D8-A637-AB1B6CD356E7}"/>
              </a:ext>
            </a:extLst>
          </p:cNvPr>
          <p:cNvGrpSpPr/>
          <p:nvPr/>
        </p:nvGrpSpPr>
        <p:grpSpPr>
          <a:xfrm>
            <a:off x="5189286" y="3396827"/>
            <a:ext cx="573447" cy="542887"/>
            <a:chOff x="7349314" y="5734352"/>
            <a:chExt cx="573447" cy="542887"/>
          </a:xfrm>
        </p:grpSpPr>
        <p:grpSp>
          <p:nvGrpSpPr>
            <p:cNvPr id="212" name="Group 211">
              <a:extLst>
                <a:ext uri="{FF2B5EF4-FFF2-40B4-BE49-F238E27FC236}">
                  <a16:creationId xmlns:a16="http://schemas.microsoft.com/office/drawing/2014/main" id="{4AD8E8E6-4342-4FF0-ACB5-C5504D802E06}"/>
                </a:ext>
              </a:extLst>
            </p:cNvPr>
            <p:cNvGrpSpPr/>
            <p:nvPr/>
          </p:nvGrpSpPr>
          <p:grpSpPr>
            <a:xfrm rot="19776183">
              <a:off x="7352967" y="5856655"/>
              <a:ext cx="186813" cy="26670"/>
              <a:chOff x="7678993" y="6292215"/>
              <a:chExt cx="186813" cy="26670"/>
            </a:xfrm>
          </p:grpSpPr>
          <p:cxnSp>
            <p:nvCxnSpPr>
              <p:cNvPr id="213" name="Straight Connector 212">
                <a:extLst>
                  <a:ext uri="{FF2B5EF4-FFF2-40B4-BE49-F238E27FC236}">
                    <a16:creationId xmlns:a16="http://schemas.microsoft.com/office/drawing/2014/main" id="{2A3AFF7B-983A-424A-B1B9-08456474781F}"/>
                  </a:ext>
                </a:extLst>
              </p:cNvPr>
              <p:cNvCxnSpPr/>
              <p:nvPr/>
            </p:nvCxnSpPr>
            <p:spPr>
              <a:xfrm>
                <a:off x="7678993" y="6292644"/>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AFED8847-4685-4FB7-A6F5-7D296712630D}"/>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9AAF521A-DDF3-4C97-A466-5BCB86AD75BF}"/>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16" name="Group 215">
              <a:extLst>
                <a:ext uri="{FF2B5EF4-FFF2-40B4-BE49-F238E27FC236}">
                  <a16:creationId xmlns:a16="http://schemas.microsoft.com/office/drawing/2014/main" id="{A9648971-3893-4396-AFD5-1179C8C9232B}"/>
                </a:ext>
              </a:extLst>
            </p:cNvPr>
            <p:cNvGrpSpPr/>
            <p:nvPr/>
          </p:nvGrpSpPr>
          <p:grpSpPr>
            <a:xfrm rot="3859831">
              <a:off x="7300906" y="6170498"/>
              <a:ext cx="186813" cy="26670"/>
              <a:chOff x="7678993" y="6292215"/>
              <a:chExt cx="186813" cy="26670"/>
            </a:xfrm>
          </p:grpSpPr>
          <p:cxnSp>
            <p:nvCxnSpPr>
              <p:cNvPr id="217" name="Straight Connector 216">
                <a:extLst>
                  <a:ext uri="{FF2B5EF4-FFF2-40B4-BE49-F238E27FC236}">
                    <a16:creationId xmlns:a16="http://schemas.microsoft.com/office/drawing/2014/main" id="{AD7743C4-F020-4493-A656-8720F55D5821}"/>
                  </a:ext>
                </a:extLst>
              </p:cNvPr>
              <p:cNvCxnSpPr/>
              <p:nvPr/>
            </p:nvCxnSpPr>
            <p:spPr>
              <a:xfrm>
                <a:off x="7678993"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F93E2A27-B431-4B2F-A2F1-577195ECC037}"/>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3DA8303C-E450-438B-BFFA-C2E2238E5082}"/>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20" name="Group 219">
              <a:extLst>
                <a:ext uri="{FF2B5EF4-FFF2-40B4-BE49-F238E27FC236}">
                  <a16:creationId xmlns:a16="http://schemas.microsoft.com/office/drawing/2014/main" id="{A4985633-CF24-4F24-8EAD-57C56C11FDD3}"/>
                </a:ext>
              </a:extLst>
            </p:cNvPr>
            <p:cNvGrpSpPr/>
            <p:nvPr/>
          </p:nvGrpSpPr>
          <p:grpSpPr>
            <a:xfrm rot="6631277" flipV="1">
              <a:off x="7585892" y="5814423"/>
              <a:ext cx="186812" cy="26670"/>
              <a:chOff x="7678994" y="6292215"/>
              <a:chExt cx="186812" cy="26670"/>
            </a:xfrm>
          </p:grpSpPr>
          <p:cxnSp>
            <p:nvCxnSpPr>
              <p:cNvPr id="221" name="Straight Connector 220">
                <a:extLst>
                  <a:ext uri="{FF2B5EF4-FFF2-40B4-BE49-F238E27FC236}">
                    <a16:creationId xmlns:a16="http://schemas.microsoft.com/office/drawing/2014/main" id="{507E66AF-C893-4F56-9DE7-83C29785155B}"/>
                  </a:ext>
                </a:extLst>
              </p:cNvPr>
              <p:cNvCxnSpPr/>
              <p:nvPr/>
            </p:nvCxnSpPr>
            <p:spPr>
              <a:xfrm>
                <a:off x="7678994" y="6292646"/>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95A98EB8-E6E0-4F8D-A260-82850D9A5155}"/>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11D1229E-512C-414B-BB47-1A6453420525}"/>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24" name="Group 223">
              <a:extLst>
                <a:ext uri="{FF2B5EF4-FFF2-40B4-BE49-F238E27FC236}">
                  <a16:creationId xmlns:a16="http://schemas.microsoft.com/office/drawing/2014/main" id="{3ADBC61A-656F-4AD4-B296-1C0B19A324E5}"/>
                </a:ext>
              </a:extLst>
            </p:cNvPr>
            <p:cNvGrpSpPr/>
            <p:nvPr/>
          </p:nvGrpSpPr>
          <p:grpSpPr>
            <a:xfrm rot="1988237" flipH="1">
              <a:off x="7521046" y="6133078"/>
              <a:ext cx="186812" cy="26670"/>
              <a:chOff x="7678995" y="6292215"/>
              <a:chExt cx="186812" cy="26670"/>
            </a:xfrm>
          </p:grpSpPr>
          <p:cxnSp>
            <p:nvCxnSpPr>
              <p:cNvPr id="225" name="Straight Connector 224">
                <a:extLst>
                  <a:ext uri="{FF2B5EF4-FFF2-40B4-BE49-F238E27FC236}">
                    <a16:creationId xmlns:a16="http://schemas.microsoft.com/office/drawing/2014/main" id="{5EF94BA9-5C1A-41D5-8BF0-B67CD8E0B341}"/>
                  </a:ext>
                </a:extLst>
              </p:cNvPr>
              <p:cNvCxnSpPr/>
              <p:nvPr/>
            </p:nvCxnSpPr>
            <p:spPr>
              <a:xfrm>
                <a:off x="7678995"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357C08F2-CDEF-4BCF-A922-5F9F63592021}"/>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B2B19D96-49C1-40A4-8DB8-E0B13561F758}"/>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28" name="Group 227">
              <a:extLst>
                <a:ext uri="{FF2B5EF4-FFF2-40B4-BE49-F238E27FC236}">
                  <a16:creationId xmlns:a16="http://schemas.microsoft.com/office/drawing/2014/main" id="{4593E78A-F2B0-455B-9006-AB952F97E874}"/>
                </a:ext>
              </a:extLst>
            </p:cNvPr>
            <p:cNvGrpSpPr/>
            <p:nvPr/>
          </p:nvGrpSpPr>
          <p:grpSpPr>
            <a:xfrm rot="3688658">
              <a:off x="7732463" y="5901907"/>
              <a:ext cx="301875" cy="78720"/>
              <a:chOff x="7563931" y="6292215"/>
              <a:chExt cx="301875" cy="78720"/>
            </a:xfrm>
          </p:grpSpPr>
          <p:grpSp>
            <p:nvGrpSpPr>
              <p:cNvPr id="229" name="Group 228">
                <a:extLst>
                  <a:ext uri="{FF2B5EF4-FFF2-40B4-BE49-F238E27FC236}">
                    <a16:creationId xmlns:a16="http://schemas.microsoft.com/office/drawing/2014/main" id="{22A117B5-BA05-42E1-8C42-9E6A69FC5AFB}"/>
                  </a:ext>
                </a:extLst>
              </p:cNvPr>
              <p:cNvGrpSpPr/>
              <p:nvPr/>
            </p:nvGrpSpPr>
            <p:grpSpPr>
              <a:xfrm>
                <a:off x="7678994" y="6292215"/>
                <a:ext cx="186812" cy="26670"/>
                <a:chOff x="7678994" y="6292215"/>
                <a:chExt cx="186812" cy="26670"/>
              </a:xfrm>
            </p:grpSpPr>
            <p:cxnSp>
              <p:nvCxnSpPr>
                <p:cNvPr id="242" name="Straight Connector 241">
                  <a:extLst>
                    <a:ext uri="{FF2B5EF4-FFF2-40B4-BE49-F238E27FC236}">
                      <a16:creationId xmlns:a16="http://schemas.microsoft.com/office/drawing/2014/main" id="{9573448D-2220-45BD-B7AA-1804E69B7C6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3" name="Straight Connector 242">
                  <a:extLst>
                    <a:ext uri="{FF2B5EF4-FFF2-40B4-BE49-F238E27FC236}">
                      <a16:creationId xmlns:a16="http://schemas.microsoft.com/office/drawing/2014/main" id="{70076665-B61F-4FAD-963C-FF128DDB484A}"/>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4" name="Straight Connector 243">
                  <a:extLst>
                    <a:ext uri="{FF2B5EF4-FFF2-40B4-BE49-F238E27FC236}">
                      <a16:creationId xmlns:a16="http://schemas.microsoft.com/office/drawing/2014/main" id="{3B4A1CC5-C954-415E-AF8A-68DFB94AE1B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30" name="Group 229">
                <a:extLst>
                  <a:ext uri="{FF2B5EF4-FFF2-40B4-BE49-F238E27FC236}">
                    <a16:creationId xmlns:a16="http://schemas.microsoft.com/office/drawing/2014/main" id="{D1ECF418-179A-4A19-87B4-BC5F461EA1D1}"/>
                  </a:ext>
                </a:extLst>
              </p:cNvPr>
              <p:cNvGrpSpPr/>
              <p:nvPr/>
            </p:nvGrpSpPr>
            <p:grpSpPr>
              <a:xfrm flipH="1" flipV="1">
                <a:off x="7563931" y="6292215"/>
                <a:ext cx="186812" cy="26670"/>
                <a:chOff x="7678994" y="6292215"/>
                <a:chExt cx="186812" cy="26670"/>
              </a:xfrm>
            </p:grpSpPr>
            <p:cxnSp>
              <p:nvCxnSpPr>
                <p:cNvPr id="239" name="Straight Connector 238">
                  <a:extLst>
                    <a:ext uri="{FF2B5EF4-FFF2-40B4-BE49-F238E27FC236}">
                      <a16:creationId xmlns:a16="http://schemas.microsoft.com/office/drawing/2014/main" id="{95D159B6-98D0-41D8-AB04-FEA4376EE720}"/>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0" name="Straight Connector 239">
                  <a:extLst>
                    <a:ext uri="{FF2B5EF4-FFF2-40B4-BE49-F238E27FC236}">
                      <a16:creationId xmlns:a16="http://schemas.microsoft.com/office/drawing/2014/main" id="{2EF2AE81-D6CC-49E2-A65C-5FD029B83BB7}"/>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1" name="Straight Connector 240">
                  <a:extLst>
                    <a:ext uri="{FF2B5EF4-FFF2-40B4-BE49-F238E27FC236}">
                      <a16:creationId xmlns:a16="http://schemas.microsoft.com/office/drawing/2014/main" id="{43F36AA2-FCDA-4300-A820-BA0C6FE06262}"/>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31" name="Group 230">
                <a:extLst>
                  <a:ext uri="{FF2B5EF4-FFF2-40B4-BE49-F238E27FC236}">
                    <a16:creationId xmlns:a16="http://schemas.microsoft.com/office/drawing/2014/main" id="{3ECC14A8-E3E0-4FB5-B218-8B913E537E48}"/>
                  </a:ext>
                </a:extLst>
              </p:cNvPr>
              <p:cNvGrpSpPr/>
              <p:nvPr/>
            </p:nvGrpSpPr>
            <p:grpSpPr>
              <a:xfrm>
                <a:off x="7678994" y="6344265"/>
                <a:ext cx="186812" cy="26670"/>
                <a:chOff x="7678994" y="6292215"/>
                <a:chExt cx="186812" cy="26670"/>
              </a:xfrm>
            </p:grpSpPr>
            <p:cxnSp>
              <p:nvCxnSpPr>
                <p:cNvPr id="236" name="Straight Connector 235">
                  <a:extLst>
                    <a:ext uri="{FF2B5EF4-FFF2-40B4-BE49-F238E27FC236}">
                      <a16:creationId xmlns:a16="http://schemas.microsoft.com/office/drawing/2014/main" id="{EEBB099A-94A4-47C4-9B70-3010E7E1B14A}"/>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7" name="Straight Connector 236">
                  <a:extLst>
                    <a:ext uri="{FF2B5EF4-FFF2-40B4-BE49-F238E27FC236}">
                      <a16:creationId xmlns:a16="http://schemas.microsoft.com/office/drawing/2014/main" id="{6477CD11-43CF-422B-9A4C-2F74BE40125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8" name="Straight Connector 237">
                  <a:extLst>
                    <a:ext uri="{FF2B5EF4-FFF2-40B4-BE49-F238E27FC236}">
                      <a16:creationId xmlns:a16="http://schemas.microsoft.com/office/drawing/2014/main" id="{0DF040B0-09C4-4821-8EE8-E30D474615B5}"/>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32" name="Group 231">
                <a:extLst>
                  <a:ext uri="{FF2B5EF4-FFF2-40B4-BE49-F238E27FC236}">
                    <a16:creationId xmlns:a16="http://schemas.microsoft.com/office/drawing/2014/main" id="{A4AF3A22-941C-477C-BF6C-423E64E98FF3}"/>
                  </a:ext>
                </a:extLst>
              </p:cNvPr>
              <p:cNvGrpSpPr/>
              <p:nvPr/>
            </p:nvGrpSpPr>
            <p:grpSpPr>
              <a:xfrm flipH="1" flipV="1">
                <a:off x="7563931" y="6344265"/>
                <a:ext cx="186812" cy="26670"/>
                <a:chOff x="7678994" y="6292215"/>
                <a:chExt cx="186812" cy="26670"/>
              </a:xfrm>
            </p:grpSpPr>
            <p:cxnSp>
              <p:nvCxnSpPr>
                <p:cNvPr id="233" name="Straight Connector 232">
                  <a:extLst>
                    <a:ext uri="{FF2B5EF4-FFF2-40B4-BE49-F238E27FC236}">
                      <a16:creationId xmlns:a16="http://schemas.microsoft.com/office/drawing/2014/main" id="{00D89D84-4543-4CBF-B5E9-96EFF4AE84F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4" name="Straight Connector 233">
                  <a:extLst>
                    <a:ext uri="{FF2B5EF4-FFF2-40B4-BE49-F238E27FC236}">
                      <a16:creationId xmlns:a16="http://schemas.microsoft.com/office/drawing/2014/main" id="{6EB3F540-AF56-42F2-A93B-138809E4F5B9}"/>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5" name="Straight Connector 234">
                  <a:extLst>
                    <a:ext uri="{FF2B5EF4-FFF2-40B4-BE49-F238E27FC236}">
                      <a16:creationId xmlns:a16="http://schemas.microsoft.com/office/drawing/2014/main" id="{D3616351-D422-46DE-8ED3-41EA44F7C81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272" name="Group 271">
              <a:extLst>
                <a:ext uri="{FF2B5EF4-FFF2-40B4-BE49-F238E27FC236}">
                  <a16:creationId xmlns:a16="http://schemas.microsoft.com/office/drawing/2014/main" id="{E10B19ED-CB32-4B41-9FFA-4D74286B29E3}"/>
                </a:ext>
              </a:extLst>
            </p:cNvPr>
            <p:cNvGrpSpPr/>
            <p:nvPr/>
          </p:nvGrpSpPr>
          <p:grpSpPr>
            <a:xfrm rot="21138201">
              <a:off x="7349314" y="5969324"/>
              <a:ext cx="428958" cy="53769"/>
              <a:chOff x="7826999" y="6465776"/>
              <a:chExt cx="428958" cy="53769"/>
            </a:xfrm>
          </p:grpSpPr>
          <p:grpSp>
            <p:nvGrpSpPr>
              <p:cNvPr id="127" name="Group 126">
                <a:extLst>
                  <a:ext uri="{FF2B5EF4-FFF2-40B4-BE49-F238E27FC236}">
                    <a16:creationId xmlns:a16="http://schemas.microsoft.com/office/drawing/2014/main" id="{881FD7D8-E407-45EF-83F1-C9FF4B731119}"/>
                  </a:ext>
                </a:extLst>
              </p:cNvPr>
              <p:cNvGrpSpPr/>
              <p:nvPr/>
            </p:nvGrpSpPr>
            <p:grpSpPr>
              <a:xfrm>
                <a:off x="7846714" y="6465776"/>
                <a:ext cx="186812" cy="26670"/>
                <a:chOff x="7678994" y="6292215"/>
                <a:chExt cx="186812" cy="26670"/>
              </a:xfrm>
            </p:grpSpPr>
            <p:cxnSp>
              <p:nvCxnSpPr>
                <p:cNvPr id="128" name="Straight Connector 127">
                  <a:extLst>
                    <a:ext uri="{FF2B5EF4-FFF2-40B4-BE49-F238E27FC236}">
                      <a16:creationId xmlns:a16="http://schemas.microsoft.com/office/drawing/2014/main" id="{424D1327-80A7-42EB-9D35-9A3F6D940DBE}"/>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29" name="Straight Connector 128">
                  <a:extLst>
                    <a:ext uri="{FF2B5EF4-FFF2-40B4-BE49-F238E27FC236}">
                      <a16:creationId xmlns:a16="http://schemas.microsoft.com/office/drawing/2014/main" id="{3F3E92FF-D520-4950-A03A-20760967EA16}"/>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0" name="Straight Connector 129">
                  <a:extLst>
                    <a:ext uri="{FF2B5EF4-FFF2-40B4-BE49-F238E27FC236}">
                      <a16:creationId xmlns:a16="http://schemas.microsoft.com/office/drawing/2014/main" id="{9AAACC0F-A181-4F10-ACF2-111BBC5AA0D0}"/>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nvGrpSpPr>
              <p:cNvPr id="131" name="Group 130">
                <a:extLst>
                  <a:ext uri="{FF2B5EF4-FFF2-40B4-BE49-F238E27FC236}">
                    <a16:creationId xmlns:a16="http://schemas.microsoft.com/office/drawing/2014/main" id="{6A670027-654E-439A-B447-5BA04DD98028}"/>
                  </a:ext>
                </a:extLst>
              </p:cNvPr>
              <p:cNvGrpSpPr/>
              <p:nvPr/>
            </p:nvGrpSpPr>
            <p:grpSpPr>
              <a:xfrm flipH="1" flipV="1">
                <a:off x="7826999" y="6492875"/>
                <a:ext cx="186812" cy="26670"/>
                <a:chOff x="7678994" y="6292215"/>
                <a:chExt cx="186812" cy="26670"/>
              </a:xfrm>
            </p:grpSpPr>
            <p:cxnSp>
              <p:nvCxnSpPr>
                <p:cNvPr id="132" name="Straight Connector 131">
                  <a:extLst>
                    <a:ext uri="{FF2B5EF4-FFF2-40B4-BE49-F238E27FC236}">
                      <a16:creationId xmlns:a16="http://schemas.microsoft.com/office/drawing/2014/main" id="{F2C76220-674C-4446-8ADC-A424F4FF0737}"/>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3" name="Straight Connector 132">
                  <a:extLst>
                    <a:ext uri="{FF2B5EF4-FFF2-40B4-BE49-F238E27FC236}">
                      <a16:creationId xmlns:a16="http://schemas.microsoft.com/office/drawing/2014/main" id="{E0C1FF85-0968-4D6C-8875-A2A080EFA340}"/>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4" name="Straight Connector 133">
                  <a:extLst>
                    <a:ext uri="{FF2B5EF4-FFF2-40B4-BE49-F238E27FC236}">
                      <a16:creationId xmlns:a16="http://schemas.microsoft.com/office/drawing/2014/main" id="{20112A61-03CA-4828-9936-C1378EEF6A6E}"/>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nvGrpSpPr>
              <p:cNvPr id="264" name="Group 263">
                <a:extLst>
                  <a:ext uri="{FF2B5EF4-FFF2-40B4-BE49-F238E27FC236}">
                    <a16:creationId xmlns:a16="http://schemas.microsoft.com/office/drawing/2014/main" id="{7F3A63A6-2F16-47EF-B79A-0384F832E0C7}"/>
                  </a:ext>
                </a:extLst>
              </p:cNvPr>
              <p:cNvGrpSpPr/>
              <p:nvPr/>
            </p:nvGrpSpPr>
            <p:grpSpPr>
              <a:xfrm>
                <a:off x="8069145" y="6465776"/>
                <a:ext cx="186812" cy="26670"/>
                <a:chOff x="7678994" y="6292215"/>
                <a:chExt cx="186812" cy="26670"/>
              </a:xfrm>
            </p:grpSpPr>
            <p:cxnSp>
              <p:nvCxnSpPr>
                <p:cNvPr id="265" name="Straight Connector 264">
                  <a:extLst>
                    <a:ext uri="{FF2B5EF4-FFF2-40B4-BE49-F238E27FC236}">
                      <a16:creationId xmlns:a16="http://schemas.microsoft.com/office/drawing/2014/main" id="{6DDEC537-5C0B-4B97-9682-ED5A2079F6D0}"/>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66" name="Straight Connector 265">
                  <a:extLst>
                    <a:ext uri="{FF2B5EF4-FFF2-40B4-BE49-F238E27FC236}">
                      <a16:creationId xmlns:a16="http://schemas.microsoft.com/office/drawing/2014/main" id="{004CDA8B-0860-4EA1-BCD9-56380C5822FB}"/>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67" name="Straight Connector 266">
                  <a:extLst>
                    <a:ext uri="{FF2B5EF4-FFF2-40B4-BE49-F238E27FC236}">
                      <a16:creationId xmlns:a16="http://schemas.microsoft.com/office/drawing/2014/main" id="{21161E77-6082-4C2B-9375-79CDE5E1C24A}"/>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nvGrpSpPr>
              <p:cNvPr id="268" name="Group 267">
                <a:extLst>
                  <a:ext uri="{FF2B5EF4-FFF2-40B4-BE49-F238E27FC236}">
                    <a16:creationId xmlns:a16="http://schemas.microsoft.com/office/drawing/2014/main" id="{732B5513-21CB-497C-840F-6B785A223344}"/>
                  </a:ext>
                </a:extLst>
              </p:cNvPr>
              <p:cNvGrpSpPr/>
              <p:nvPr/>
            </p:nvGrpSpPr>
            <p:grpSpPr>
              <a:xfrm flipH="1" flipV="1">
                <a:off x="8049430" y="6492875"/>
                <a:ext cx="186812" cy="26670"/>
                <a:chOff x="7678994" y="6292215"/>
                <a:chExt cx="186812" cy="26670"/>
              </a:xfrm>
            </p:grpSpPr>
            <p:cxnSp>
              <p:nvCxnSpPr>
                <p:cNvPr id="269" name="Straight Connector 268">
                  <a:extLst>
                    <a:ext uri="{FF2B5EF4-FFF2-40B4-BE49-F238E27FC236}">
                      <a16:creationId xmlns:a16="http://schemas.microsoft.com/office/drawing/2014/main" id="{BBF89E76-8D21-48C5-97E9-93D4093CD8B9}"/>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70" name="Straight Connector 269">
                  <a:extLst>
                    <a:ext uri="{FF2B5EF4-FFF2-40B4-BE49-F238E27FC236}">
                      <a16:creationId xmlns:a16="http://schemas.microsoft.com/office/drawing/2014/main" id="{B05A0DA5-6399-475E-B103-94FF306DF687}"/>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71" name="Straight Connector 270">
                  <a:extLst>
                    <a:ext uri="{FF2B5EF4-FFF2-40B4-BE49-F238E27FC236}">
                      <a16:creationId xmlns:a16="http://schemas.microsoft.com/office/drawing/2014/main" id="{984F02FE-5A02-45B8-AE7F-9CF07EAF4C9A}"/>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grpSp>
          <p:nvGrpSpPr>
            <p:cNvPr id="324" name="Group 323">
              <a:extLst>
                <a:ext uri="{FF2B5EF4-FFF2-40B4-BE49-F238E27FC236}">
                  <a16:creationId xmlns:a16="http://schemas.microsoft.com/office/drawing/2014/main" id="{27BD59EB-9288-41C3-96B4-FB8A823552E5}"/>
                </a:ext>
              </a:extLst>
            </p:cNvPr>
            <p:cNvGrpSpPr/>
            <p:nvPr/>
          </p:nvGrpSpPr>
          <p:grpSpPr>
            <a:xfrm rot="15946187" flipV="1">
              <a:off x="7714948" y="6115413"/>
              <a:ext cx="186812" cy="26670"/>
              <a:chOff x="7678994" y="6292215"/>
              <a:chExt cx="186812" cy="26670"/>
            </a:xfrm>
          </p:grpSpPr>
          <p:cxnSp>
            <p:nvCxnSpPr>
              <p:cNvPr id="325" name="Straight Connector 324">
                <a:extLst>
                  <a:ext uri="{FF2B5EF4-FFF2-40B4-BE49-F238E27FC236}">
                    <a16:creationId xmlns:a16="http://schemas.microsoft.com/office/drawing/2014/main" id="{DB677F22-AB78-4780-BF90-9550EBFBA690}"/>
                  </a:ext>
                </a:extLst>
              </p:cNvPr>
              <p:cNvCxnSpPr/>
              <p:nvPr/>
            </p:nvCxnSpPr>
            <p:spPr>
              <a:xfrm>
                <a:off x="7678994" y="6292646"/>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6" name="Straight Connector 325">
                <a:extLst>
                  <a:ext uri="{FF2B5EF4-FFF2-40B4-BE49-F238E27FC236}">
                    <a16:creationId xmlns:a16="http://schemas.microsoft.com/office/drawing/2014/main" id="{F5E80BE1-01AD-4407-9750-1FEFDDA8776F}"/>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7" name="Straight Connector 326">
                <a:extLst>
                  <a:ext uri="{FF2B5EF4-FFF2-40B4-BE49-F238E27FC236}">
                    <a16:creationId xmlns:a16="http://schemas.microsoft.com/office/drawing/2014/main" id="{27A90149-9854-4653-8B01-32DFD20E06AD}"/>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sp>
        <p:nvSpPr>
          <p:cNvPr id="330" name="TextBox 329">
            <a:extLst>
              <a:ext uri="{FF2B5EF4-FFF2-40B4-BE49-F238E27FC236}">
                <a16:creationId xmlns:a16="http://schemas.microsoft.com/office/drawing/2014/main" id="{3E3B68CC-D914-4415-8698-0F24362A330C}"/>
              </a:ext>
            </a:extLst>
          </p:cNvPr>
          <p:cNvSpPr txBox="1"/>
          <p:nvPr/>
        </p:nvSpPr>
        <p:spPr>
          <a:xfrm>
            <a:off x="9992704" y="6308525"/>
            <a:ext cx="2368802" cy="400110"/>
          </a:xfrm>
          <a:prstGeom prst="rect">
            <a:avLst/>
          </a:prstGeom>
          <a:noFill/>
        </p:spPr>
        <p:txBody>
          <a:bodyPr wrap="square" rtlCol="0">
            <a:spAutoFit/>
          </a:bodyPr>
          <a:lstStyle/>
          <a:p>
            <a:r>
              <a:rPr lang="en-GB" sz="1000" dirty="0"/>
              <a:t>adapted from </a:t>
            </a:r>
          </a:p>
          <a:p>
            <a:r>
              <a:rPr lang="en-GB" sz="1000" dirty="0"/>
              <a:t>McGee, </a:t>
            </a:r>
            <a:r>
              <a:rPr lang="en-GB" sz="1000" i="1" dirty="0"/>
              <a:t>On Food and Cooking</a:t>
            </a:r>
          </a:p>
        </p:txBody>
      </p:sp>
    </p:spTree>
    <p:extLst>
      <p:ext uri="{BB962C8B-B14F-4D97-AF65-F5344CB8AC3E}">
        <p14:creationId xmlns:p14="http://schemas.microsoft.com/office/powerpoint/2010/main" val="8483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8" grpId="0" animBg="1"/>
      <p:bldP spid="69" grpId="0" animBg="1"/>
      <p:bldP spid="71" grpId="0" animBg="1"/>
      <p:bldP spid="72" grpId="0" animBg="1"/>
      <p:bldP spid="73" grpId="0"/>
      <p:bldP spid="74" grpId="0"/>
      <p:bldP spid="76" grpId="0"/>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Tempering Chocolate</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grpSp>
        <p:nvGrpSpPr>
          <p:cNvPr id="54" name="Group 53">
            <a:extLst>
              <a:ext uri="{FF2B5EF4-FFF2-40B4-BE49-F238E27FC236}">
                <a16:creationId xmlns:a16="http://schemas.microsoft.com/office/drawing/2014/main" id="{5DE196D8-A636-4F35-A7BA-1021ECB522B5}"/>
              </a:ext>
            </a:extLst>
          </p:cNvPr>
          <p:cNvGrpSpPr/>
          <p:nvPr/>
        </p:nvGrpSpPr>
        <p:grpSpPr>
          <a:xfrm>
            <a:off x="1579880" y="2025407"/>
            <a:ext cx="8392160" cy="2807185"/>
            <a:chOff x="1579880" y="2025407"/>
            <a:chExt cx="8392160" cy="2807185"/>
          </a:xfrm>
        </p:grpSpPr>
        <p:sp>
          <p:nvSpPr>
            <p:cNvPr id="19" name="Freeform: Shape 18">
              <a:extLst>
                <a:ext uri="{FF2B5EF4-FFF2-40B4-BE49-F238E27FC236}">
                  <a16:creationId xmlns:a16="http://schemas.microsoft.com/office/drawing/2014/main" id="{CA5EBD81-5EC3-4AC5-A2DD-24EBB696CFD1}"/>
                </a:ext>
              </a:extLst>
            </p:cNvPr>
            <p:cNvSpPr/>
            <p:nvPr/>
          </p:nvSpPr>
          <p:spPr>
            <a:xfrm>
              <a:off x="1579880" y="2025407"/>
              <a:ext cx="8392160" cy="2807185"/>
            </a:xfrm>
            <a:custGeom>
              <a:avLst/>
              <a:gdLst>
                <a:gd name="connsiteX0" fmla="*/ 0 w 8392160"/>
                <a:gd name="connsiteY0" fmla="*/ 2809111 h 2809111"/>
                <a:gd name="connsiteX1" fmla="*/ 1422400 w 8392160"/>
                <a:gd name="connsiteY1" fmla="*/ 25271 h 2809111"/>
                <a:gd name="connsiteX2" fmla="*/ 2895600 w 8392160"/>
                <a:gd name="connsiteY2" fmla="*/ 1447671 h 2809111"/>
                <a:gd name="connsiteX3" fmla="*/ 8392160 w 8392160"/>
                <a:gd name="connsiteY3" fmla="*/ 1711831 h 2809111"/>
                <a:gd name="connsiteX0" fmla="*/ 0 w 8392160"/>
                <a:gd name="connsiteY0" fmla="*/ 2807185 h 2807185"/>
                <a:gd name="connsiteX1" fmla="*/ 1422400 w 8392160"/>
                <a:gd name="connsiteY1" fmla="*/ 23345 h 2807185"/>
                <a:gd name="connsiteX2" fmla="*/ 3413760 w 8392160"/>
                <a:gd name="connsiteY2" fmla="*/ 1486385 h 2807185"/>
                <a:gd name="connsiteX3" fmla="*/ 8392160 w 8392160"/>
                <a:gd name="connsiteY3" fmla="*/ 1709905 h 2807185"/>
              </a:gdLst>
              <a:ahLst/>
              <a:cxnLst>
                <a:cxn ang="0">
                  <a:pos x="connsiteX0" y="connsiteY0"/>
                </a:cxn>
                <a:cxn ang="0">
                  <a:pos x="connsiteX1" y="connsiteY1"/>
                </a:cxn>
                <a:cxn ang="0">
                  <a:pos x="connsiteX2" y="connsiteY2"/>
                </a:cxn>
                <a:cxn ang="0">
                  <a:pos x="connsiteX3" y="connsiteY3"/>
                </a:cxn>
              </a:cxnLst>
              <a:rect l="l" t="t" r="r" b="b"/>
              <a:pathLst>
                <a:path w="8392160" h="2807185">
                  <a:moveTo>
                    <a:pt x="0" y="2807185"/>
                  </a:moveTo>
                  <a:cubicBezTo>
                    <a:pt x="469900" y="1528718"/>
                    <a:pt x="853440" y="243478"/>
                    <a:pt x="1422400" y="23345"/>
                  </a:cubicBezTo>
                  <a:cubicBezTo>
                    <a:pt x="1991360" y="-196788"/>
                    <a:pt x="2252134" y="1205292"/>
                    <a:pt x="3413760" y="1486385"/>
                  </a:cubicBezTo>
                  <a:cubicBezTo>
                    <a:pt x="4575386" y="1767478"/>
                    <a:pt x="6224693" y="1718371"/>
                    <a:pt x="8392160" y="170990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CB535ECF-BD9C-48C0-949C-5F9EA93F90AE}"/>
                </a:ext>
              </a:extLst>
            </p:cNvPr>
            <p:cNvSpPr/>
            <p:nvPr/>
          </p:nvSpPr>
          <p:spPr>
            <a:xfrm>
              <a:off x="4455160" y="3267953"/>
              <a:ext cx="2799080" cy="793400"/>
            </a:xfrm>
            <a:custGeom>
              <a:avLst/>
              <a:gdLst>
                <a:gd name="connsiteX0" fmla="*/ 0 w 2783840"/>
                <a:gd name="connsiteY0" fmla="*/ 0 h 1044077"/>
                <a:gd name="connsiteX1" fmla="*/ 1239520 w 2783840"/>
                <a:gd name="connsiteY1" fmla="*/ 1036320 h 1044077"/>
                <a:gd name="connsiteX2" fmla="*/ 2783840 w 2783840"/>
                <a:gd name="connsiteY2" fmla="*/ 477520 h 1044077"/>
                <a:gd name="connsiteX0" fmla="*/ 0 w 2804160"/>
                <a:gd name="connsiteY0" fmla="*/ 0 h 1042297"/>
                <a:gd name="connsiteX1" fmla="*/ 1239520 w 2804160"/>
                <a:gd name="connsiteY1" fmla="*/ 1036320 h 1042297"/>
                <a:gd name="connsiteX2" fmla="*/ 2804160 w 2804160"/>
                <a:gd name="connsiteY2" fmla="*/ 294640 h 1042297"/>
                <a:gd name="connsiteX0" fmla="*/ 0 w 2799080"/>
                <a:gd name="connsiteY0" fmla="*/ 0 h 1044077"/>
                <a:gd name="connsiteX1" fmla="*/ 1239520 w 2799080"/>
                <a:gd name="connsiteY1" fmla="*/ 1036320 h 1044077"/>
                <a:gd name="connsiteX2" fmla="*/ 2799080 w 2799080"/>
                <a:gd name="connsiteY2" fmla="*/ 477520 h 1044077"/>
                <a:gd name="connsiteX0" fmla="*/ 0 w 2799080"/>
                <a:gd name="connsiteY0" fmla="*/ 0 h 1043770"/>
                <a:gd name="connsiteX1" fmla="*/ 1239520 w 2799080"/>
                <a:gd name="connsiteY1" fmla="*/ 1036320 h 1043770"/>
                <a:gd name="connsiteX2" fmla="*/ 2799080 w 2799080"/>
                <a:gd name="connsiteY2" fmla="*/ 452120 h 1043770"/>
                <a:gd name="connsiteX0" fmla="*/ 0 w 2799080"/>
                <a:gd name="connsiteY0" fmla="*/ 0 h 1043829"/>
                <a:gd name="connsiteX1" fmla="*/ 1239520 w 2799080"/>
                <a:gd name="connsiteY1" fmla="*/ 1036320 h 1043829"/>
                <a:gd name="connsiteX2" fmla="*/ 2799080 w 2799080"/>
                <a:gd name="connsiteY2" fmla="*/ 457200 h 1043829"/>
                <a:gd name="connsiteX0" fmla="*/ 0 w 2799080"/>
                <a:gd name="connsiteY0" fmla="*/ 0 h 1043890"/>
                <a:gd name="connsiteX1" fmla="*/ 1239520 w 2799080"/>
                <a:gd name="connsiteY1" fmla="*/ 1036320 h 1043890"/>
                <a:gd name="connsiteX2" fmla="*/ 2799080 w 2799080"/>
                <a:gd name="connsiteY2" fmla="*/ 462280 h 1043890"/>
                <a:gd name="connsiteX0" fmla="*/ 0 w 2799080"/>
                <a:gd name="connsiteY0" fmla="*/ 0 h 793400"/>
                <a:gd name="connsiteX1" fmla="*/ 1239520 w 2799080"/>
                <a:gd name="connsiteY1" fmla="*/ 780681 h 793400"/>
                <a:gd name="connsiteX2" fmla="*/ 2799080 w 2799080"/>
                <a:gd name="connsiteY2" fmla="*/ 462280 h 793400"/>
              </a:gdLst>
              <a:ahLst/>
              <a:cxnLst>
                <a:cxn ang="0">
                  <a:pos x="connsiteX0" y="connsiteY0"/>
                </a:cxn>
                <a:cxn ang="0">
                  <a:pos x="connsiteX1" y="connsiteY1"/>
                </a:cxn>
                <a:cxn ang="0">
                  <a:pos x="connsiteX2" y="connsiteY2"/>
                </a:cxn>
              </a:cxnLst>
              <a:rect l="l" t="t" r="r" b="b"/>
              <a:pathLst>
                <a:path w="2799080" h="793400">
                  <a:moveTo>
                    <a:pt x="0" y="0"/>
                  </a:moveTo>
                  <a:cubicBezTo>
                    <a:pt x="387773" y="478366"/>
                    <a:pt x="775547" y="701094"/>
                    <a:pt x="1239520" y="780681"/>
                  </a:cubicBezTo>
                  <a:cubicBezTo>
                    <a:pt x="1703493" y="860268"/>
                    <a:pt x="2550160" y="543560"/>
                    <a:pt x="2799080" y="462280"/>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454302BE-4C37-4F86-ADA5-948743911BB2}"/>
              </a:ext>
            </a:extLst>
          </p:cNvPr>
          <p:cNvSpPr txBox="1"/>
          <p:nvPr/>
        </p:nvSpPr>
        <p:spPr>
          <a:xfrm rot="16200000">
            <a:off x="-325292" y="3138375"/>
            <a:ext cx="1957652" cy="369332"/>
          </a:xfrm>
          <a:prstGeom prst="rect">
            <a:avLst/>
          </a:prstGeom>
          <a:noFill/>
        </p:spPr>
        <p:txBody>
          <a:bodyPr wrap="none" rtlCol="0">
            <a:spAutoFit/>
          </a:bodyPr>
          <a:lstStyle/>
          <a:p>
            <a:r>
              <a:rPr lang="en-GB" dirty="0"/>
              <a:t>Temperature (°C)</a:t>
            </a:r>
          </a:p>
        </p:txBody>
      </p:sp>
      <p:sp>
        <p:nvSpPr>
          <p:cNvPr id="29" name="TextBox 28">
            <a:extLst>
              <a:ext uri="{FF2B5EF4-FFF2-40B4-BE49-F238E27FC236}">
                <a16:creationId xmlns:a16="http://schemas.microsoft.com/office/drawing/2014/main" id="{38D33A2D-6FA1-4435-82ED-CF6E6B7162EF}"/>
              </a:ext>
            </a:extLst>
          </p:cNvPr>
          <p:cNvSpPr txBox="1"/>
          <p:nvPr/>
        </p:nvSpPr>
        <p:spPr>
          <a:xfrm>
            <a:off x="6214685" y="5485302"/>
            <a:ext cx="689035" cy="369332"/>
          </a:xfrm>
          <a:prstGeom prst="rect">
            <a:avLst/>
          </a:prstGeom>
          <a:noFill/>
        </p:spPr>
        <p:txBody>
          <a:bodyPr wrap="none" rtlCol="0">
            <a:spAutoFit/>
          </a:bodyPr>
          <a:lstStyle/>
          <a:p>
            <a:r>
              <a:rPr lang="en-GB" dirty="0"/>
              <a:t>Time</a:t>
            </a:r>
          </a:p>
        </p:txBody>
      </p:sp>
      <p:cxnSp>
        <p:nvCxnSpPr>
          <p:cNvPr id="32" name="Straight Arrow Connector 31">
            <a:extLst>
              <a:ext uri="{FF2B5EF4-FFF2-40B4-BE49-F238E27FC236}">
                <a16:creationId xmlns:a16="http://schemas.microsoft.com/office/drawing/2014/main" id="{FA2D1C1D-D5B2-4C44-A8C5-F698113DCAC1}"/>
              </a:ext>
            </a:extLst>
          </p:cNvPr>
          <p:cNvCxnSpPr/>
          <p:nvPr/>
        </p:nvCxnSpPr>
        <p:spPr>
          <a:xfrm flipV="1">
            <a:off x="1579880" y="1440248"/>
            <a:ext cx="0" cy="38937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581C65D-1E3D-46E6-910B-1ECBDB554F35}"/>
              </a:ext>
            </a:extLst>
          </p:cNvPr>
          <p:cNvCxnSpPr/>
          <p:nvPr/>
        </p:nvCxnSpPr>
        <p:spPr>
          <a:xfrm>
            <a:off x="1579880" y="5325872"/>
            <a:ext cx="910844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CFC5AC-C307-4C06-8C2F-C671A8FAF2BB}"/>
              </a:ext>
            </a:extLst>
          </p:cNvPr>
          <p:cNvCxnSpPr/>
          <p:nvPr/>
        </p:nvCxnSpPr>
        <p:spPr>
          <a:xfrm>
            <a:off x="1326633" y="2665610"/>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641408-E81F-4F38-A239-1B249E6A064B}"/>
              </a:ext>
            </a:extLst>
          </p:cNvPr>
          <p:cNvCxnSpPr/>
          <p:nvPr/>
        </p:nvCxnSpPr>
        <p:spPr>
          <a:xfrm>
            <a:off x="1326633" y="3090879"/>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E59E151-791B-4B5E-9A1A-A8A52127D5C7}"/>
              </a:ext>
            </a:extLst>
          </p:cNvPr>
          <p:cNvCxnSpPr/>
          <p:nvPr/>
        </p:nvCxnSpPr>
        <p:spPr>
          <a:xfrm>
            <a:off x="1326633" y="3516148"/>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FDD68A1-E934-4AF6-82EB-047E8C57C8FA}"/>
              </a:ext>
            </a:extLst>
          </p:cNvPr>
          <p:cNvCxnSpPr/>
          <p:nvPr/>
        </p:nvCxnSpPr>
        <p:spPr>
          <a:xfrm>
            <a:off x="1326633" y="3941417"/>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FF5C0A-A6C6-42D3-A062-8D7F9AF5E6A2}"/>
              </a:ext>
            </a:extLst>
          </p:cNvPr>
          <p:cNvCxnSpPr/>
          <p:nvPr/>
        </p:nvCxnSpPr>
        <p:spPr>
          <a:xfrm>
            <a:off x="1326633" y="4366686"/>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9D0EDEF-92D6-4051-8138-9BF6022B3251}"/>
              </a:ext>
            </a:extLst>
          </p:cNvPr>
          <p:cNvCxnSpPr/>
          <p:nvPr/>
        </p:nvCxnSpPr>
        <p:spPr>
          <a:xfrm>
            <a:off x="1326633" y="4791952"/>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4DA1CF7-0283-484D-BBB9-C0E0A7C07BEE}"/>
              </a:ext>
            </a:extLst>
          </p:cNvPr>
          <p:cNvCxnSpPr/>
          <p:nvPr/>
        </p:nvCxnSpPr>
        <p:spPr>
          <a:xfrm>
            <a:off x="1326633" y="2240341"/>
            <a:ext cx="238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FA1FEA-C2A4-4F2E-B234-6132F820952B}"/>
              </a:ext>
            </a:extLst>
          </p:cNvPr>
          <p:cNvCxnSpPr/>
          <p:nvPr/>
        </p:nvCxnSpPr>
        <p:spPr>
          <a:xfrm>
            <a:off x="1326633" y="1815072"/>
            <a:ext cx="23876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AF048B3-DFD9-4CE6-90B4-981C31B1B648}"/>
              </a:ext>
            </a:extLst>
          </p:cNvPr>
          <p:cNvSpPr txBox="1"/>
          <p:nvPr/>
        </p:nvSpPr>
        <p:spPr>
          <a:xfrm>
            <a:off x="1029129" y="4661147"/>
            <a:ext cx="341760" cy="261610"/>
          </a:xfrm>
          <a:prstGeom prst="rect">
            <a:avLst/>
          </a:prstGeom>
          <a:noFill/>
        </p:spPr>
        <p:txBody>
          <a:bodyPr wrap="none" rtlCol="0">
            <a:spAutoFit/>
          </a:bodyPr>
          <a:lstStyle/>
          <a:p>
            <a:r>
              <a:rPr lang="en-GB" sz="1100" dirty="0"/>
              <a:t>15</a:t>
            </a:r>
            <a:endParaRPr lang="en-GB" dirty="0"/>
          </a:p>
        </p:txBody>
      </p:sp>
      <p:sp>
        <p:nvSpPr>
          <p:cNvPr id="45" name="TextBox 44">
            <a:extLst>
              <a:ext uri="{FF2B5EF4-FFF2-40B4-BE49-F238E27FC236}">
                <a16:creationId xmlns:a16="http://schemas.microsoft.com/office/drawing/2014/main" id="{B558B2C8-CF68-4C8B-8392-C54087573056}"/>
              </a:ext>
            </a:extLst>
          </p:cNvPr>
          <p:cNvSpPr txBox="1"/>
          <p:nvPr/>
        </p:nvSpPr>
        <p:spPr>
          <a:xfrm>
            <a:off x="1029129" y="4235029"/>
            <a:ext cx="341760" cy="261610"/>
          </a:xfrm>
          <a:prstGeom prst="rect">
            <a:avLst/>
          </a:prstGeom>
          <a:noFill/>
        </p:spPr>
        <p:txBody>
          <a:bodyPr wrap="none" rtlCol="0">
            <a:spAutoFit/>
          </a:bodyPr>
          <a:lstStyle/>
          <a:p>
            <a:r>
              <a:rPr lang="en-GB" sz="1100" dirty="0"/>
              <a:t>20</a:t>
            </a:r>
            <a:endParaRPr lang="en-GB" dirty="0"/>
          </a:p>
        </p:txBody>
      </p:sp>
      <p:sp>
        <p:nvSpPr>
          <p:cNvPr id="46" name="TextBox 45">
            <a:extLst>
              <a:ext uri="{FF2B5EF4-FFF2-40B4-BE49-F238E27FC236}">
                <a16:creationId xmlns:a16="http://schemas.microsoft.com/office/drawing/2014/main" id="{C60D4FDC-3737-4B7B-9F64-03ED313E1755}"/>
              </a:ext>
            </a:extLst>
          </p:cNvPr>
          <p:cNvSpPr txBox="1"/>
          <p:nvPr/>
        </p:nvSpPr>
        <p:spPr>
          <a:xfrm>
            <a:off x="1029129" y="3808909"/>
            <a:ext cx="341760" cy="261610"/>
          </a:xfrm>
          <a:prstGeom prst="rect">
            <a:avLst/>
          </a:prstGeom>
          <a:noFill/>
        </p:spPr>
        <p:txBody>
          <a:bodyPr wrap="none" rtlCol="0">
            <a:spAutoFit/>
          </a:bodyPr>
          <a:lstStyle/>
          <a:p>
            <a:r>
              <a:rPr lang="en-GB" sz="1100" dirty="0"/>
              <a:t>25</a:t>
            </a:r>
            <a:endParaRPr lang="en-GB" dirty="0"/>
          </a:p>
        </p:txBody>
      </p:sp>
      <p:sp>
        <p:nvSpPr>
          <p:cNvPr id="47" name="TextBox 46">
            <a:extLst>
              <a:ext uri="{FF2B5EF4-FFF2-40B4-BE49-F238E27FC236}">
                <a16:creationId xmlns:a16="http://schemas.microsoft.com/office/drawing/2014/main" id="{4C655594-2C1A-49FA-986C-D290D7FFB8A1}"/>
              </a:ext>
            </a:extLst>
          </p:cNvPr>
          <p:cNvSpPr txBox="1"/>
          <p:nvPr/>
        </p:nvSpPr>
        <p:spPr>
          <a:xfrm>
            <a:off x="1029129" y="3382789"/>
            <a:ext cx="341760" cy="261610"/>
          </a:xfrm>
          <a:prstGeom prst="rect">
            <a:avLst/>
          </a:prstGeom>
          <a:noFill/>
        </p:spPr>
        <p:txBody>
          <a:bodyPr wrap="none" rtlCol="0">
            <a:spAutoFit/>
          </a:bodyPr>
          <a:lstStyle/>
          <a:p>
            <a:r>
              <a:rPr lang="en-GB" sz="1100" dirty="0"/>
              <a:t>30</a:t>
            </a:r>
            <a:endParaRPr lang="en-GB" dirty="0"/>
          </a:p>
        </p:txBody>
      </p:sp>
      <p:sp>
        <p:nvSpPr>
          <p:cNvPr id="49" name="TextBox 48">
            <a:extLst>
              <a:ext uri="{FF2B5EF4-FFF2-40B4-BE49-F238E27FC236}">
                <a16:creationId xmlns:a16="http://schemas.microsoft.com/office/drawing/2014/main" id="{594F6138-D18F-4F25-8D11-568DC7A20DBD}"/>
              </a:ext>
            </a:extLst>
          </p:cNvPr>
          <p:cNvSpPr txBox="1"/>
          <p:nvPr/>
        </p:nvSpPr>
        <p:spPr>
          <a:xfrm>
            <a:off x="1029129" y="2956669"/>
            <a:ext cx="341760" cy="261610"/>
          </a:xfrm>
          <a:prstGeom prst="rect">
            <a:avLst/>
          </a:prstGeom>
          <a:noFill/>
        </p:spPr>
        <p:txBody>
          <a:bodyPr wrap="none" rtlCol="0">
            <a:spAutoFit/>
          </a:bodyPr>
          <a:lstStyle/>
          <a:p>
            <a:r>
              <a:rPr lang="en-GB" sz="1100" dirty="0"/>
              <a:t>35</a:t>
            </a:r>
            <a:endParaRPr lang="en-GB" dirty="0"/>
          </a:p>
        </p:txBody>
      </p:sp>
      <p:sp>
        <p:nvSpPr>
          <p:cNvPr id="50" name="TextBox 49">
            <a:extLst>
              <a:ext uri="{FF2B5EF4-FFF2-40B4-BE49-F238E27FC236}">
                <a16:creationId xmlns:a16="http://schemas.microsoft.com/office/drawing/2014/main" id="{F6AAE090-6ACF-4479-8EA0-84DD17837262}"/>
              </a:ext>
            </a:extLst>
          </p:cNvPr>
          <p:cNvSpPr txBox="1"/>
          <p:nvPr/>
        </p:nvSpPr>
        <p:spPr>
          <a:xfrm>
            <a:off x="1029129" y="2530549"/>
            <a:ext cx="341760" cy="261610"/>
          </a:xfrm>
          <a:prstGeom prst="rect">
            <a:avLst/>
          </a:prstGeom>
          <a:noFill/>
        </p:spPr>
        <p:txBody>
          <a:bodyPr wrap="none" rtlCol="0">
            <a:spAutoFit/>
          </a:bodyPr>
          <a:lstStyle/>
          <a:p>
            <a:r>
              <a:rPr lang="en-GB" sz="1100" dirty="0"/>
              <a:t>40</a:t>
            </a:r>
            <a:endParaRPr lang="en-GB" dirty="0"/>
          </a:p>
        </p:txBody>
      </p:sp>
      <p:sp>
        <p:nvSpPr>
          <p:cNvPr id="51" name="TextBox 50">
            <a:extLst>
              <a:ext uri="{FF2B5EF4-FFF2-40B4-BE49-F238E27FC236}">
                <a16:creationId xmlns:a16="http://schemas.microsoft.com/office/drawing/2014/main" id="{24A3D65E-F9E6-406A-89BC-B01FE2DC5600}"/>
              </a:ext>
            </a:extLst>
          </p:cNvPr>
          <p:cNvSpPr txBox="1"/>
          <p:nvPr/>
        </p:nvSpPr>
        <p:spPr>
          <a:xfrm>
            <a:off x="1029129" y="2104429"/>
            <a:ext cx="341760" cy="261610"/>
          </a:xfrm>
          <a:prstGeom prst="rect">
            <a:avLst/>
          </a:prstGeom>
          <a:noFill/>
        </p:spPr>
        <p:txBody>
          <a:bodyPr wrap="none" rtlCol="0">
            <a:spAutoFit/>
          </a:bodyPr>
          <a:lstStyle/>
          <a:p>
            <a:r>
              <a:rPr lang="en-GB" sz="1100" dirty="0"/>
              <a:t>45</a:t>
            </a:r>
            <a:endParaRPr lang="en-GB" dirty="0"/>
          </a:p>
        </p:txBody>
      </p:sp>
      <p:sp>
        <p:nvSpPr>
          <p:cNvPr id="53" name="TextBox 52">
            <a:extLst>
              <a:ext uri="{FF2B5EF4-FFF2-40B4-BE49-F238E27FC236}">
                <a16:creationId xmlns:a16="http://schemas.microsoft.com/office/drawing/2014/main" id="{D46C5151-F076-4741-A086-A92FA461000A}"/>
              </a:ext>
            </a:extLst>
          </p:cNvPr>
          <p:cNvSpPr txBox="1"/>
          <p:nvPr/>
        </p:nvSpPr>
        <p:spPr>
          <a:xfrm>
            <a:off x="1029129" y="1678309"/>
            <a:ext cx="341760" cy="261610"/>
          </a:xfrm>
          <a:prstGeom prst="rect">
            <a:avLst/>
          </a:prstGeom>
          <a:noFill/>
        </p:spPr>
        <p:txBody>
          <a:bodyPr wrap="none" rtlCol="0">
            <a:spAutoFit/>
          </a:bodyPr>
          <a:lstStyle/>
          <a:p>
            <a:r>
              <a:rPr lang="en-GB" sz="1100" dirty="0"/>
              <a:t>50</a:t>
            </a:r>
            <a:endParaRPr lang="en-GB" dirty="0"/>
          </a:p>
        </p:txBody>
      </p:sp>
      <p:sp>
        <p:nvSpPr>
          <p:cNvPr id="55" name="TextBox 54">
            <a:extLst>
              <a:ext uri="{FF2B5EF4-FFF2-40B4-BE49-F238E27FC236}">
                <a16:creationId xmlns:a16="http://schemas.microsoft.com/office/drawing/2014/main" id="{E6F2B631-0AC8-495B-85E6-F4B698CBE19D}"/>
              </a:ext>
            </a:extLst>
          </p:cNvPr>
          <p:cNvSpPr txBox="1"/>
          <p:nvPr/>
        </p:nvSpPr>
        <p:spPr>
          <a:xfrm>
            <a:off x="6055583" y="1755253"/>
            <a:ext cx="3916457" cy="369332"/>
          </a:xfrm>
          <a:prstGeom prst="rect">
            <a:avLst/>
          </a:prstGeom>
          <a:noFill/>
        </p:spPr>
        <p:txBody>
          <a:bodyPr wrap="none" rtlCol="0">
            <a:spAutoFit/>
          </a:bodyPr>
          <a:lstStyle/>
          <a:p>
            <a:r>
              <a:rPr lang="en-GB" dirty="0"/>
              <a:t>Method 1 – commonly used at home</a:t>
            </a:r>
          </a:p>
        </p:txBody>
      </p:sp>
      <p:sp>
        <p:nvSpPr>
          <p:cNvPr id="56" name="TextBox 55">
            <a:extLst>
              <a:ext uri="{FF2B5EF4-FFF2-40B4-BE49-F238E27FC236}">
                <a16:creationId xmlns:a16="http://schemas.microsoft.com/office/drawing/2014/main" id="{F9D89966-49A2-4BEC-A4F1-9D63AF8358B5}"/>
              </a:ext>
            </a:extLst>
          </p:cNvPr>
          <p:cNvSpPr txBox="1"/>
          <p:nvPr/>
        </p:nvSpPr>
        <p:spPr>
          <a:xfrm>
            <a:off x="3316516" y="4806305"/>
            <a:ext cx="4134465" cy="369332"/>
          </a:xfrm>
          <a:prstGeom prst="rect">
            <a:avLst/>
          </a:prstGeom>
          <a:noFill/>
        </p:spPr>
        <p:txBody>
          <a:bodyPr wrap="none" rtlCol="0">
            <a:spAutoFit/>
          </a:bodyPr>
          <a:lstStyle/>
          <a:p>
            <a:r>
              <a:rPr lang="en-GB" dirty="0"/>
              <a:t>Method 2 – commonly used in industry</a:t>
            </a:r>
          </a:p>
        </p:txBody>
      </p:sp>
      <p:cxnSp>
        <p:nvCxnSpPr>
          <p:cNvPr id="58" name="Straight Arrow Connector 57">
            <a:extLst>
              <a:ext uri="{FF2B5EF4-FFF2-40B4-BE49-F238E27FC236}">
                <a16:creationId xmlns:a16="http://schemas.microsoft.com/office/drawing/2014/main" id="{4035772C-B9E2-46B7-972B-891EC01ADE77}"/>
              </a:ext>
            </a:extLst>
          </p:cNvPr>
          <p:cNvCxnSpPr>
            <a:cxnSpLocks/>
            <a:stCxn id="55" idx="2"/>
          </p:cNvCxnSpPr>
          <p:nvPr/>
        </p:nvCxnSpPr>
        <p:spPr>
          <a:xfrm flipH="1">
            <a:off x="6041095" y="2124585"/>
            <a:ext cx="1972717" cy="1446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70977C2-B754-45EA-815E-52383ACE2622}"/>
              </a:ext>
            </a:extLst>
          </p:cNvPr>
          <p:cNvCxnSpPr>
            <a:cxnSpLocks/>
          </p:cNvCxnSpPr>
          <p:nvPr/>
        </p:nvCxnSpPr>
        <p:spPr>
          <a:xfrm flipV="1">
            <a:off x="4614323" y="3949113"/>
            <a:ext cx="322036" cy="820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0A59454-924C-4CB6-8F87-F10CD55FEAD6}"/>
              </a:ext>
            </a:extLst>
          </p:cNvPr>
          <p:cNvSpPr txBox="1"/>
          <p:nvPr/>
        </p:nvSpPr>
        <p:spPr>
          <a:xfrm>
            <a:off x="1565393" y="4761139"/>
            <a:ext cx="1597742" cy="307777"/>
          </a:xfrm>
          <a:prstGeom prst="rect">
            <a:avLst/>
          </a:prstGeom>
          <a:noFill/>
        </p:spPr>
        <p:txBody>
          <a:bodyPr wrap="square" rtlCol="0">
            <a:spAutoFit/>
          </a:bodyPr>
          <a:lstStyle/>
          <a:p>
            <a:r>
              <a:rPr lang="en-GB" sz="1400" dirty="0"/>
              <a:t>Solid chocolate</a:t>
            </a:r>
          </a:p>
        </p:txBody>
      </p:sp>
      <p:sp>
        <p:nvSpPr>
          <p:cNvPr id="65" name="TextBox 64">
            <a:extLst>
              <a:ext uri="{FF2B5EF4-FFF2-40B4-BE49-F238E27FC236}">
                <a16:creationId xmlns:a16="http://schemas.microsoft.com/office/drawing/2014/main" id="{56D30CAB-92EA-46A3-8CAA-606F955E944D}"/>
              </a:ext>
            </a:extLst>
          </p:cNvPr>
          <p:cNvSpPr txBox="1"/>
          <p:nvPr/>
        </p:nvSpPr>
        <p:spPr>
          <a:xfrm>
            <a:off x="2287353" y="1678296"/>
            <a:ext cx="2029458" cy="307777"/>
          </a:xfrm>
          <a:prstGeom prst="rect">
            <a:avLst/>
          </a:prstGeom>
          <a:noFill/>
        </p:spPr>
        <p:txBody>
          <a:bodyPr wrap="square" rtlCol="0">
            <a:spAutoFit/>
          </a:bodyPr>
          <a:lstStyle/>
          <a:p>
            <a:r>
              <a:rPr lang="en-GB" sz="1400" dirty="0"/>
              <a:t>Fully melted chocolate</a:t>
            </a:r>
          </a:p>
        </p:txBody>
      </p:sp>
      <p:sp>
        <p:nvSpPr>
          <p:cNvPr id="66" name="TextBox 65">
            <a:extLst>
              <a:ext uri="{FF2B5EF4-FFF2-40B4-BE49-F238E27FC236}">
                <a16:creationId xmlns:a16="http://schemas.microsoft.com/office/drawing/2014/main" id="{52D8587A-4F51-42A2-949A-E78CD6686F4A}"/>
              </a:ext>
            </a:extLst>
          </p:cNvPr>
          <p:cNvSpPr txBox="1"/>
          <p:nvPr/>
        </p:nvSpPr>
        <p:spPr>
          <a:xfrm>
            <a:off x="4324187" y="2461026"/>
            <a:ext cx="2029458" cy="738664"/>
          </a:xfrm>
          <a:prstGeom prst="rect">
            <a:avLst/>
          </a:prstGeom>
          <a:noFill/>
        </p:spPr>
        <p:txBody>
          <a:bodyPr wrap="square" rtlCol="0">
            <a:spAutoFit/>
          </a:bodyPr>
          <a:lstStyle/>
          <a:p>
            <a:r>
              <a:rPr lang="en-GB" sz="1400" dirty="0"/>
              <a:t>Seed chocolate with Form V cocoa butter or chocolate (Method 1)</a:t>
            </a:r>
          </a:p>
        </p:txBody>
      </p:sp>
      <p:sp>
        <p:nvSpPr>
          <p:cNvPr id="68" name="Oval 67">
            <a:extLst>
              <a:ext uri="{FF2B5EF4-FFF2-40B4-BE49-F238E27FC236}">
                <a16:creationId xmlns:a16="http://schemas.microsoft.com/office/drawing/2014/main" id="{289F0744-1AB9-480A-8A58-93943E6ED70C}"/>
              </a:ext>
            </a:extLst>
          </p:cNvPr>
          <p:cNvSpPr/>
          <p:nvPr/>
        </p:nvSpPr>
        <p:spPr>
          <a:xfrm>
            <a:off x="1515970" y="4732150"/>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A7C60B9-19AF-42B8-93F9-FFCD323981D7}"/>
              </a:ext>
            </a:extLst>
          </p:cNvPr>
          <p:cNvSpPr/>
          <p:nvPr/>
        </p:nvSpPr>
        <p:spPr>
          <a:xfrm>
            <a:off x="3059561" y="1961498"/>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0C233968-BB44-4D79-863A-BAF1F24949EF}"/>
              </a:ext>
            </a:extLst>
          </p:cNvPr>
          <p:cNvSpPr/>
          <p:nvPr/>
        </p:nvSpPr>
        <p:spPr>
          <a:xfrm>
            <a:off x="4391250" y="3215496"/>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8DBF0D4F-F266-436E-8ADE-C5792222E902}"/>
              </a:ext>
            </a:extLst>
          </p:cNvPr>
          <p:cNvSpPr/>
          <p:nvPr/>
        </p:nvSpPr>
        <p:spPr>
          <a:xfrm>
            <a:off x="5707314" y="3985993"/>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3AD3C4DB-A067-401D-BD3B-AED670A997BC}"/>
              </a:ext>
            </a:extLst>
          </p:cNvPr>
          <p:cNvSpPr/>
          <p:nvPr/>
        </p:nvSpPr>
        <p:spPr>
          <a:xfrm>
            <a:off x="9844223" y="3668086"/>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2E6185DB-A53C-4CD3-B452-DAF94BD8D9FA}"/>
              </a:ext>
            </a:extLst>
          </p:cNvPr>
          <p:cNvSpPr txBox="1"/>
          <p:nvPr/>
        </p:nvSpPr>
        <p:spPr>
          <a:xfrm>
            <a:off x="9237572" y="3832104"/>
            <a:ext cx="2570969" cy="523220"/>
          </a:xfrm>
          <a:prstGeom prst="rect">
            <a:avLst/>
          </a:prstGeom>
          <a:noFill/>
        </p:spPr>
        <p:txBody>
          <a:bodyPr wrap="square" rtlCol="0">
            <a:spAutoFit/>
          </a:bodyPr>
          <a:lstStyle/>
          <a:p>
            <a:r>
              <a:rPr lang="en-GB" sz="1400" dirty="0"/>
              <a:t>Properly tempered </a:t>
            </a:r>
            <a:r>
              <a:rPr lang="en-GB" sz="1400" i="1" dirty="0"/>
              <a:t>solid </a:t>
            </a:r>
            <a:r>
              <a:rPr lang="en-GB" sz="1400" dirty="0"/>
              <a:t>chocolate (only Form V)</a:t>
            </a:r>
          </a:p>
        </p:txBody>
      </p:sp>
      <p:sp>
        <p:nvSpPr>
          <p:cNvPr id="74" name="TextBox 73">
            <a:extLst>
              <a:ext uri="{FF2B5EF4-FFF2-40B4-BE49-F238E27FC236}">
                <a16:creationId xmlns:a16="http://schemas.microsoft.com/office/drawing/2014/main" id="{8EF1E5B7-22D5-43E5-9D5E-0871215CB3EE}"/>
              </a:ext>
            </a:extLst>
          </p:cNvPr>
          <p:cNvSpPr txBox="1"/>
          <p:nvPr/>
        </p:nvSpPr>
        <p:spPr>
          <a:xfrm>
            <a:off x="5139413" y="4219498"/>
            <a:ext cx="3891086" cy="523220"/>
          </a:xfrm>
          <a:prstGeom prst="rect">
            <a:avLst/>
          </a:prstGeom>
          <a:noFill/>
        </p:spPr>
        <p:txBody>
          <a:bodyPr wrap="square" rtlCol="0">
            <a:spAutoFit/>
          </a:bodyPr>
          <a:lstStyle/>
          <a:p>
            <a:r>
              <a:rPr lang="en-GB" sz="1400" dirty="0"/>
              <a:t>Form multiple polymorphs (over-cooling) then melt out the undesired polymorphs (Method 2)</a:t>
            </a:r>
          </a:p>
        </p:txBody>
      </p:sp>
      <p:sp>
        <p:nvSpPr>
          <p:cNvPr id="76" name="TextBox 75">
            <a:extLst>
              <a:ext uri="{FF2B5EF4-FFF2-40B4-BE49-F238E27FC236}">
                <a16:creationId xmlns:a16="http://schemas.microsoft.com/office/drawing/2014/main" id="{5D206C1F-83FC-498F-B68F-AA7423EC87B6}"/>
              </a:ext>
            </a:extLst>
          </p:cNvPr>
          <p:cNvSpPr txBox="1"/>
          <p:nvPr/>
        </p:nvSpPr>
        <p:spPr>
          <a:xfrm>
            <a:off x="7273615" y="3066647"/>
            <a:ext cx="2570969" cy="523220"/>
          </a:xfrm>
          <a:prstGeom prst="rect">
            <a:avLst/>
          </a:prstGeom>
          <a:noFill/>
        </p:spPr>
        <p:txBody>
          <a:bodyPr wrap="square" rtlCol="0">
            <a:spAutoFit/>
          </a:bodyPr>
          <a:lstStyle/>
          <a:p>
            <a:r>
              <a:rPr lang="en-GB" sz="1400" dirty="0"/>
              <a:t>Properly tempered </a:t>
            </a:r>
            <a:r>
              <a:rPr lang="en-GB" sz="1400" i="1" dirty="0"/>
              <a:t>liquid </a:t>
            </a:r>
            <a:r>
              <a:rPr lang="en-GB" sz="1400" dirty="0"/>
              <a:t>chocolate (only Form V)</a:t>
            </a:r>
          </a:p>
        </p:txBody>
      </p:sp>
      <p:sp>
        <p:nvSpPr>
          <p:cNvPr id="77" name="Oval 76">
            <a:extLst>
              <a:ext uri="{FF2B5EF4-FFF2-40B4-BE49-F238E27FC236}">
                <a16:creationId xmlns:a16="http://schemas.microsoft.com/office/drawing/2014/main" id="{E5F5ED0D-5AFE-4602-97FA-5BF6441BD937}"/>
              </a:ext>
            </a:extLst>
          </p:cNvPr>
          <p:cNvSpPr/>
          <p:nvPr/>
        </p:nvSpPr>
        <p:spPr>
          <a:xfrm>
            <a:off x="7172798" y="3664653"/>
            <a:ext cx="127817" cy="12781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9" name="Group 88">
            <a:extLst>
              <a:ext uri="{FF2B5EF4-FFF2-40B4-BE49-F238E27FC236}">
                <a16:creationId xmlns:a16="http://schemas.microsoft.com/office/drawing/2014/main" id="{32E14EF5-FED2-4A46-AAA1-47A963A087E6}"/>
              </a:ext>
            </a:extLst>
          </p:cNvPr>
          <p:cNvGrpSpPr/>
          <p:nvPr/>
        </p:nvGrpSpPr>
        <p:grpSpPr>
          <a:xfrm rot="19776183">
            <a:off x="3949133" y="3407185"/>
            <a:ext cx="186812" cy="26670"/>
            <a:chOff x="7678994" y="6292215"/>
            <a:chExt cx="186812" cy="26670"/>
          </a:xfrm>
        </p:grpSpPr>
        <p:cxnSp>
          <p:nvCxnSpPr>
            <p:cNvPr id="90" name="Straight Connector 89">
              <a:extLst>
                <a:ext uri="{FF2B5EF4-FFF2-40B4-BE49-F238E27FC236}">
                  <a16:creationId xmlns:a16="http://schemas.microsoft.com/office/drawing/2014/main" id="{F0337AAF-8BEA-4CB0-89AD-EF8EEDC36509}"/>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E9882A0A-DCDD-4E42-919F-E1A862D11D5D}"/>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4CD30704-B989-4FDE-B95F-F57E42579CAB}"/>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93" name="Group 92">
            <a:extLst>
              <a:ext uri="{FF2B5EF4-FFF2-40B4-BE49-F238E27FC236}">
                <a16:creationId xmlns:a16="http://schemas.microsoft.com/office/drawing/2014/main" id="{4A896320-0D86-4E70-9CF2-ACB9C72E511B}"/>
              </a:ext>
            </a:extLst>
          </p:cNvPr>
          <p:cNvGrpSpPr/>
          <p:nvPr/>
        </p:nvGrpSpPr>
        <p:grpSpPr>
          <a:xfrm rot="3859831">
            <a:off x="3897072" y="3721028"/>
            <a:ext cx="186812" cy="26670"/>
            <a:chOff x="7678994" y="6292215"/>
            <a:chExt cx="186812" cy="26670"/>
          </a:xfrm>
        </p:grpSpPr>
        <p:cxnSp>
          <p:nvCxnSpPr>
            <p:cNvPr id="94" name="Straight Connector 93">
              <a:extLst>
                <a:ext uri="{FF2B5EF4-FFF2-40B4-BE49-F238E27FC236}">
                  <a16:creationId xmlns:a16="http://schemas.microsoft.com/office/drawing/2014/main" id="{2205054C-3679-43E9-95DB-14E3598D221F}"/>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6E4C7F8D-FA2B-4E1C-957D-D8FD27BA7EEF}"/>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4DC8464E-18B5-44F2-8986-F8853140B153}"/>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97" name="Group 96">
            <a:extLst>
              <a:ext uri="{FF2B5EF4-FFF2-40B4-BE49-F238E27FC236}">
                <a16:creationId xmlns:a16="http://schemas.microsoft.com/office/drawing/2014/main" id="{B18A6039-40DA-45DC-A89E-B12630EEDFA7}"/>
              </a:ext>
            </a:extLst>
          </p:cNvPr>
          <p:cNvGrpSpPr/>
          <p:nvPr/>
        </p:nvGrpSpPr>
        <p:grpSpPr>
          <a:xfrm rot="6631277" flipV="1">
            <a:off x="4276013" y="3475232"/>
            <a:ext cx="186812" cy="26670"/>
            <a:chOff x="7678994" y="6292215"/>
            <a:chExt cx="186812" cy="26670"/>
          </a:xfrm>
        </p:grpSpPr>
        <p:cxnSp>
          <p:nvCxnSpPr>
            <p:cNvPr id="98" name="Straight Connector 97">
              <a:extLst>
                <a:ext uri="{FF2B5EF4-FFF2-40B4-BE49-F238E27FC236}">
                  <a16:creationId xmlns:a16="http://schemas.microsoft.com/office/drawing/2014/main" id="{95FAD2EE-F7CD-44EA-86AB-E03B216BB40E}"/>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9DAD6633-8944-49E6-948D-2B8866EEBA12}"/>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97845B47-BE05-4AA8-BC35-2CA43E3A8A3B}"/>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01" name="Group 100">
            <a:extLst>
              <a:ext uri="{FF2B5EF4-FFF2-40B4-BE49-F238E27FC236}">
                <a16:creationId xmlns:a16="http://schemas.microsoft.com/office/drawing/2014/main" id="{8370BF5B-DE99-4E1A-A72A-6D9598428280}"/>
              </a:ext>
            </a:extLst>
          </p:cNvPr>
          <p:cNvGrpSpPr/>
          <p:nvPr/>
        </p:nvGrpSpPr>
        <p:grpSpPr>
          <a:xfrm rot="1988237" flipH="1">
            <a:off x="4242793" y="3745339"/>
            <a:ext cx="186812" cy="26670"/>
            <a:chOff x="7678994" y="6292215"/>
            <a:chExt cx="186812" cy="26670"/>
          </a:xfrm>
        </p:grpSpPr>
        <p:cxnSp>
          <p:nvCxnSpPr>
            <p:cNvPr id="102" name="Straight Connector 101">
              <a:extLst>
                <a:ext uri="{FF2B5EF4-FFF2-40B4-BE49-F238E27FC236}">
                  <a16:creationId xmlns:a16="http://schemas.microsoft.com/office/drawing/2014/main" id="{5ECD9F31-C4AF-4E02-B800-C540651A77C1}"/>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AEF45199-4958-4C33-B393-4DBA1CE225E4}"/>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29C97582-5C1C-43A6-B6FC-E04A75FFC6FB}"/>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06" name="Group 105">
            <a:extLst>
              <a:ext uri="{FF2B5EF4-FFF2-40B4-BE49-F238E27FC236}">
                <a16:creationId xmlns:a16="http://schemas.microsoft.com/office/drawing/2014/main" id="{641D322D-2644-4499-BCF1-DBD31F9167A3}"/>
              </a:ext>
            </a:extLst>
          </p:cNvPr>
          <p:cNvGrpSpPr/>
          <p:nvPr/>
        </p:nvGrpSpPr>
        <p:grpSpPr>
          <a:xfrm>
            <a:off x="3067497" y="2377636"/>
            <a:ext cx="447776" cy="329678"/>
            <a:chOff x="2915097" y="2225236"/>
            <a:chExt cx="447776" cy="329678"/>
          </a:xfrm>
        </p:grpSpPr>
        <p:grpSp>
          <p:nvGrpSpPr>
            <p:cNvPr id="107" name="Group 106">
              <a:extLst>
                <a:ext uri="{FF2B5EF4-FFF2-40B4-BE49-F238E27FC236}">
                  <a16:creationId xmlns:a16="http://schemas.microsoft.com/office/drawing/2014/main" id="{CE95108C-F5A5-4CBE-BCDA-8F7F03E1230E}"/>
                </a:ext>
              </a:extLst>
            </p:cNvPr>
            <p:cNvGrpSpPr/>
            <p:nvPr/>
          </p:nvGrpSpPr>
          <p:grpSpPr>
            <a:xfrm rot="19776183">
              <a:off x="2915097" y="2243029"/>
              <a:ext cx="186812" cy="26670"/>
              <a:chOff x="7678994" y="6292215"/>
              <a:chExt cx="186812" cy="26670"/>
            </a:xfrm>
          </p:grpSpPr>
          <p:cxnSp>
            <p:nvCxnSpPr>
              <p:cNvPr id="120" name="Straight Connector 119">
                <a:extLst>
                  <a:ext uri="{FF2B5EF4-FFF2-40B4-BE49-F238E27FC236}">
                    <a16:creationId xmlns:a16="http://schemas.microsoft.com/office/drawing/2014/main" id="{F26700B4-8869-4583-9311-943B9D7E471E}"/>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F8A521C8-D8CE-4841-90CE-76D5C014FC88}"/>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7BE2C2FD-D01C-48C7-A7C5-ABC21A824D16}"/>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A83A032D-477E-41C9-9E89-17F8D7E6A55B}"/>
                </a:ext>
              </a:extLst>
            </p:cNvPr>
            <p:cNvGrpSpPr/>
            <p:nvPr/>
          </p:nvGrpSpPr>
          <p:grpSpPr>
            <a:xfrm rot="3859831">
              <a:off x="2913454" y="2436098"/>
              <a:ext cx="186812" cy="26670"/>
              <a:chOff x="7678994" y="6292215"/>
              <a:chExt cx="186812" cy="26670"/>
            </a:xfrm>
          </p:grpSpPr>
          <p:cxnSp>
            <p:nvCxnSpPr>
              <p:cNvPr id="117" name="Straight Connector 116">
                <a:extLst>
                  <a:ext uri="{FF2B5EF4-FFF2-40B4-BE49-F238E27FC236}">
                    <a16:creationId xmlns:a16="http://schemas.microsoft.com/office/drawing/2014/main" id="{9ED61EC5-1176-4D13-9757-A2899B4275D5}"/>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8B692A32-0FA0-451D-AB0C-DBC82025EBE0}"/>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A6E15BB9-E445-4B61-9D9A-6D3A6EB8FD5A}"/>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09" name="Group 108">
              <a:extLst>
                <a:ext uri="{FF2B5EF4-FFF2-40B4-BE49-F238E27FC236}">
                  <a16:creationId xmlns:a16="http://schemas.microsoft.com/office/drawing/2014/main" id="{88A3F0C8-AE6F-42A5-8147-4F15A8B23213}"/>
                </a:ext>
              </a:extLst>
            </p:cNvPr>
            <p:cNvGrpSpPr/>
            <p:nvPr/>
          </p:nvGrpSpPr>
          <p:grpSpPr>
            <a:xfrm rot="6631277" flipV="1">
              <a:off x="3102981" y="2305307"/>
              <a:ext cx="186812" cy="26670"/>
              <a:chOff x="7678994" y="6292215"/>
              <a:chExt cx="186812" cy="26670"/>
            </a:xfrm>
          </p:grpSpPr>
          <p:cxnSp>
            <p:nvCxnSpPr>
              <p:cNvPr id="114" name="Straight Connector 113">
                <a:extLst>
                  <a:ext uri="{FF2B5EF4-FFF2-40B4-BE49-F238E27FC236}">
                    <a16:creationId xmlns:a16="http://schemas.microsoft.com/office/drawing/2014/main" id="{FE179F67-8D35-4D57-AB7E-7AA8316CA572}"/>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7E5694E4-D252-42AB-8D4E-49398E385D05}"/>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09C52AB-485A-4D5C-A296-FFEBF898326A}"/>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110" name="Group 109">
              <a:extLst>
                <a:ext uri="{FF2B5EF4-FFF2-40B4-BE49-F238E27FC236}">
                  <a16:creationId xmlns:a16="http://schemas.microsoft.com/office/drawing/2014/main" id="{73665391-F4AE-4D82-9A39-EF4E2FBAC590}"/>
                </a:ext>
              </a:extLst>
            </p:cNvPr>
            <p:cNvGrpSpPr/>
            <p:nvPr/>
          </p:nvGrpSpPr>
          <p:grpSpPr>
            <a:xfrm rot="1988237" flipH="1">
              <a:off x="3176061" y="2528244"/>
              <a:ext cx="186812" cy="26670"/>
              <a:chOff x="7678994" y="6292215"/>
              <a:chExt cx="186812" cy="26670"/>
            </a:xfrm>
          </p:grpSpPr>
          <p:cxnSp>
            <p:nvCxnSpPr>
              <p:cNvPr id="111" name="Straight Connector 110">
                <a:extLst>
                  <a:ext uri="{FF2B5EF4-FFF2-40B4-BE49-F238E27FC236}">
                    <a16:creationId xmlns:a16="http://schemas.microsoft.com/office/drawing/2014/main" id="{C9F3D5C5-71A3-4257-A51D-8528B5CA0AF4}"/>
                  </a:ext>
                </a:extLst>
              </p:cNvPr>
              <p:cNvCxnSpPr/>
              <p:nvPr/>
            </p:nvCxnSpPr>
            <p:spPr>
              <a:xfrm>
                <a:off x="7678994"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7BAA6AFE-DF9E-4310-9B22-C6505E01F52D}"/>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1C257B76-33B1-41AF-88D3-484C260E8F21}"/>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grpSp>
        <p:nvGrpSpPr>
          <p:cNvPr id="143" name="Group 142">
            <a:extLst>
              <a:ext uri="{FF2B5EF4-FFF2-40B4-BE49-F238E27FC236}">
                <a16:creationId xmlns:a16="http://schemas.microsoft.com/office/drawing/2014/main" id="{8B5ACBA0-46F8-40F3-82DD-CBD1C5052C6D}"/>
              </a:ext>
            </a:extLst>
          </p:cNvPr>
          <p:cNvGrpSpPr/>
          <p:nvPr/>
        </p:nvGrpSpPr>
        <p:grpSpPr>
          <a:xfrm>
            <a:off x="3979254" y="3549524"/>
            <a:ext cx="301875" cy="78720"/>
            <a:chOff x="7563931" y="6292215"/>
            <a:chExt cx="301875" cy="78720"/>
          </a:xfrm>
        </p:grpSpPr>
        <p:grpSp>
          <p:nvGrpSpPr>
            <p:cNvPr id="88" name="Group 87">
              <a:extLst>
                <a:ext uri="{FF2B5EF4-FFF2-40B4-BE49-F238E27FC236}">
                  <a16:creationId xmlns:a16="http://schemas.microsoft.com/office/drawing/2014/main" id="{104548D7-7D50-43B4-995D-B9BFF4BEB538}"/>
                </a:ext>
              </a:extLst>
            </p:cNvPr>
            <p:cNvGrpSpPr/>
            <p:nvPr/>
          </p:nvGrpSpPr>
          <p:grpSpPr>
            <a:xfrm>
              <a:off x="7678994" y="6292215"/>
              <a:ext cx="186812" cy="26670"/>
              <a:chOff x="7678994" y="6292215"/>
              <a:chExt cx="186812" cy="26670"/>
            </a:xfrm>
          </p:grpSpPr>
          <p:cxnSp>
            <p:nvCxnSpPr>
              <p:cNvPr id="80" name="Straight Connector 79">
                <a:extLst>
                  <a:ext uri="{FF2B5EF4-FFF2-40B4-BE49-F238E27FC236}">
                    <a16:creationId xmlns:a16="http://schemas.microsoft.com/office/drawing/2014/main" id="{F297DDA0-AA51-407A-9D2C-2A6FBC0B3981}"/>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82" name="Straight Connector 81">
                <a:extLst>
                  <a:ext uri="{FF2B5EF4-FFF2-40B4-BE49-F238E27FC236}">
                    <a16:creationId xmlns:a16="http://schemas.microsoft.com/office/drawing/2014/main" id="{ABA47F2F-A316-41E2-ADCE-4CA8E4E89C9C}"/>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84" name="Straight Connector 83">
                <a:extLst>
                  <a:ext uri="{FF2B5EF4-FFF2-40B4-BE49-F238E27FC236}">
                    <a16:creationId xmlns:a16="http://schemas.microsoft.com/office/drawing/2014/main" id="{4C2FC486-E72D-49E0-857C-E52946CDBEA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23" name="Group 122">
              <a:extLst>
                <a:ext uri="{FF2B5EF4-FFF2-40B4-BE49-F238E27FC236}">
                  <a16:creationId xmlns:a16="http://schemas.microsoft.com/office/drawing/2014/main" id="{7D5B7699-9C7B-40E0-BF9D-B8222DEA9126}"/>
                </a:ext>
              </a:extLst>
            </p:cNvPr>
            <p:cNvGrpSpPr/>
            <p:nvPr/>
          </p:nvGrpSpPr>
          <p:grpSpPr>
            <a:xfrm flipH="1" flipV="1">
              <a:off x="7563931" y="6292215"/>
              <a:ext cx="186812" cy="26670"/>
              <a:chOff x="7678994" y="6292215"/>
              <a:chExt cx="186812" cy="26670"/>
            </a:xfrm>
          </p:grpSpPr>
          <p:cxnSp>
            <p:nvCxnSpPr>
              <p:cNvPr id="124" name="Straight Connector 123">
                <a:extLst>
                  <a:ext uri="{FF2B5EF4-FFF2-40B4-BE49-F238E27FC236}">
                    <a16:creationId xmlns:a16="http://schemas.microsoft.com/office/drawing/2014/main" id="{21285704-9B05-498A-B27E-2CE7BE9D7BD9}"/>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25" name="Straight Connector 124">
                <a:extLst>
                  <a:ext uri="{FF2B5EF4-FFF2-40B4-BE49-F238E27FC236}">
                    <a16:creationId xmlns:a16="http://schemas.microsoft.com/office/drawing/2014/main" id="{3082AE64-2185-48FF-8F40-B88225FF18C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26" name="Straight Connector 125">
                <a:extLst>
                  <a:ext uri="{FF2B5EF4-FFF2-40B4-BE49-F238E27FC236}">
                    <a16:creationId xmlns:a16="http://schemas.microsoft.com/office/drawing/2014/main" id="{454E3A54-E8F8-4524-B456-5184F4010739}"/>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35" name="Group 134">
              <a:extLst>
                <a:ext uri="{FF2B5EF4-FFF2-40B4-BE49-F238E27FC236}">
                  <a16:creationId xmlns:a16="http://schemas.microsoft.com/office/drawing/2014/main" id="{ADE6231F-32BA-4FE5-8989-BEC2407971F0}"/>
                </a:ext>
              </a:extLst>
            </p:cNvPr>
            <p:cNvGrpSpPr/>
            <p:nvPr/>
          </p:nvGrpSpPr>
          <p:grpSpPr>
            <a:xfrm>
              <a:off x="7678994" y="6344265"/>
              <a:ext cx="186812" cy="26670"/>
              <a:chOff x="7678994" y="6292215"/>
              <a:chExt cx="186812" cy="26670"/>
            </a:xfrm>
          </p:grpSpPr>
          <p:cxnSp>
            <p:nvCxnSpPr>
              <p:cNvPr id="136" name="Straight Connector 135">
                <a:extLst>
                  <a:ext uri="{FF2B5EF4-FFF2-40B4-BE49-F238E27FC236}">
                    <a16:creationId xmlns:a16="http://schemas.microsoft.com/office/drawing/2014/main" id="{00303F62-C6AA-43D0-BFE3-8F3F7733C0DA}"/>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37" name="Straight Connector 136">
                <a:extLst>
                  <a:ext uri="{FF2B5EF4-FFF2-40B4-BE49-F238E27FC236}">
                    <a16:creationId xmlns:a16="http://schemas.microsoft.com/office/drawing/2014/main" id="{F2CEC443-92A3-4D75-9D02-D06EDBEABBDA}"/>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38" name="Straight Connector 137">
                <a:extLst>
                  <a:ext uri="{FF2B5EF4-FFF2-40B4-BE49-F238E27FC236}">
                    <a16:creationId xmlns:a16="http://schemas.microsoft.com/office/drawing/2014/main" id="{BD1A6D97-40EF-4A6E-A388-C5BE9CEB6B7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39" name="Group 138">
              <a:extLst>
                <a:ext uri="{FF2B5EF4-FFF2-40B4-BE49-F238E27FC236}">
                  <a16:creationId xmlns:a16="http://schemas.microsoft.com/office/drawing/2014/main" id="{5ED06A04-2DBA-4306-96DB-F41A54F9FF15}"/>
                </a:ext>
              </a:extLst>
            </p:cNvPr>
            <p:cNvGrpSpPr/>
            <p:nvPr/>
          </p:nvGrpSpPr>
          <p:grpSpPr>
            <a:xfrm flipH="1" flipV="1">
              <a:off x="7563931" y="6344265"/>
              <a:ext cx="186812" cy="26670"/>
              <a:chOff x="7678994" y="6292215"/>
              <a:chExt cx="186812" cy="26670"/>
            </a:xfrm>
          </p:grpSpPr>
          <p:cxnSp>
            <p:nvCxnSpPr>
              <p:cNvPr id="140" name="Straight Connector 139">
                <a:extLst>
                  <a:ext uri="{FF2B5EF4-FFF2-40B4-BE49-F238E27FC236}">
                    <a16:creationId xmlns:a16="http://schemas.microsoft.com/office/drawing/2014/main" id="{A0A5513C-F831-4F2C-A25B-3032F5411A7E}"/>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41" name="Straight Connector 140">
                <a:extLst>
                  <a:ext uri="{FF2B5EF4-FFF2-40B4-BE49-F238E27FC236}">
                    <a16:creationId xmlns:a16="http://schemas.microsoft.com/office/drawing/2014/main" id="{93AAF734-6A84-402D-BCFB-04545F18A36A}"/>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42" name="Straight Connector 141">
                <a:extLst>
                  <a:ext uri="{FF2B5EF4-FFF2-40B4-BE49-F238E27FC236}">
                    <a16:creationId xmlns:a16="http://schemas.microsoft.com/office/drawing/2014/main" id="{4A7D9045-BB6F-45FE-91E2-BA0350A98F6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329" name="Group 328">
            <a:extLst>
              <a:ext uri="{FF2B5EF4-FFF2-40B4-BE49-F238E27FC236}">
                <a16:creationId xmlns:a16="http://schemas.microsoft.com/office/drawing/2014/main" id="{D3C25C81-7143-4E90-8C9F-48731B2198B8}"/>
              </a:ext>
            </a:extLst>
          </p:cNvPr>
          <p:cNvGrpSpPr/>
          <p:nvPr/>
        </p:nvGrpSpPr>
        <p:grpSpPr>
          <a:xfrm>
            <a:off x="9738485" y="3403096"/>
            <a:ext cx="619692" cy="182368"/>
            <a:chOff x="9738485" y="3403096"/>
            <a:chExt cx="619692" cy="182368"/>
          </a:xfrm>
        </p:grpSpPr>
        <p:grpSp>
          <p:nvGrpSpPr>
            <p:cNvPr id="144" name="Group 143">
              <a:extLst>
                <a:ext uri="{FF2B5EF4-FFF2-40B4-BE49-F238E27FC236}">
                  <a16:creationId xmlns:a16="http://schemas.microsoft.com/office/drawing/2014/main" id="{F44B5DC6-B628-4E62-A67C-A1E2FA491D2C}"/>
                </a:ext>
              </a:extLst>
            </p:cNvPr>
            <p:cNvGrpSpPr/>
            <p:nvPr/>
          </p:nvGrpSpPr>
          <p:grpSpPr>
            <a:xfrm>
              <a:off x="9738485" y="3506744"/>
              <a:ext cx="301875" cy="78720"/>
              <a:chOff x="7563931" y="6292215"/>
              <a:chExt cx="301875" cy="78720"/>
            </a:xfrm>
          </p:grpSpPr>
          <p:grpSp>
            <p:nvGrpSpPr>
              <p:cNvPr id="145" name="Group 144">
                <a:extLst>
                  <a:ext uri="{FF2B5EF4-FFF2-40B4-BE49-F238E27FC236}">
                    <a16:creationId xmlns:a16="http://schemas.microsoft.com/office/drawing/2014/main" id="{FF4BEED9-1612-4D98-8CC7-D179DF237E3D}"/>
                  </a:ext>
                </a:extLst>
              </p:cNvPr>
              <p:cNvGrpSpPr/>
              <p:nvPr/>
            </p:nvGrpSpPr>
            <p:grpSpPr>
              <a:xfrm>
                <a:off x="7678994" y="6292215"/>
                <a:ext cx="186812" cy="26670"/>
                <a:chOff x="7678994" y="6292215"/>
                <a:chExt cx="186812" cy="26670"/>
              </a:xfrm>
            </p:grpSpPr>
            <p:cxnSp>
              <p:nvCxnSpPr>
                <p:cNvPr id="158" name="Straight Connector 157">
                  <a:extLst>
                    <a:ext uri="{FF2B5EF4-FFF2-40B4-BE49-F238E27FC236}">
                      <a16:creationId xmlns:a16="http://schemas.microsoft.com/office/drawing/2014/main" id="{5711955E-176A-41C3-B9F7-C1E80585D12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9" name="Straight Connector 158">
                  <a:extLst>
                    <a:ext uri="{FF2B5EF4-FFF2-40B4-BE49-F238E27FC236}">
                      <a16:creationId xmlns:a16="http://schemas.microsoft.com/office/drawing/2014/main" id="{0DB582E8-A82D-41FC-977C-A7C03D0D790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60" name="Straight Connector 159">
                  <a:extLst>
                    <a:ext uri="{FF2B5EF4-FFF2-40B4-BE49-F238E27FC236}">
                      <a16:creationId xmlns:a16="http://schemas.microsoft.com/office/drawing/2014/main" id="{B8183ADB-5210-4230-9A5E-E696BB6D8EF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46" name="Group 145">
                <a:extLst>
                  <a:ext uri="{FF2B5EF4-FFF2-40B4-BE49-F238E27FC236}">
                    <a16:creationId xmlns:a16="http://schemas.microsoft.com/office/drawing/2014/main" id="{249D90F7-B5E3-4479-8352-09720081CF03}"/>
                  </a:ext>
                </a:extLst>
              </p:cNvPr>
              <p:cNvGrpSpPr/>
              <p:nvPr/>
            </p:nvGrpSpPr>
            <p:grpSpPr>
              <a:xfrm flipH="1" flipV="1">
                <a:off x="7563931" y="6292215"/>
                <a:ext cx="186812" cy="26670"/>
                <a:chOff x="7678994" y="6292215"/>
                <a:chExt cx="186812" cy="26670"/>
              </a:xfrm>
            </p:grpSpPr>
            <p:cxnSp>
              <p:nvCxnSpPr>
                <p:cNvPr id="155" name="Straight Connector 154">
                  <a:extLst>
                    <a:ext uri="{FF2B5EF4-FFF2-40B4-BE49-F238E27FC236}">
                      <a16:creationId xmlns:a16="http://schemas.microsoft.com/office/drawing/2014/main" id="{27ADD4E5-A50D-48D6-8A1A-7FBEAC842948}"/>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6" name="Straight Connector 155">
                  <a:extLst>
                    <a:ext uri="{FF2B5EF4-FFF2-40B4-BE49-F238E27FC236}">
                      <a16:creationId xmlns:a16="http://schemas.microsoft.com/office/drawing/2014/main" id="{99604417-95CF-4156-9E53-7968DAFAE295}"/>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7" name="Straight Connector 156">
                  <a:extLst>
                    <a:ext uri="{FF2B5EF4-FFF2-40B4-BE49-F238E27FC236}">
                      <a16:creationId xmlns:a16="http://schemas.microsoft.com/office/drawing/2014/main" id="{C5CE5429-0CBA-4E3A-8DA4-30D9EA790129}"/>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47" name="Group 146">
                <a:extLst>
                  <a:ext uri="{FF2B5EF4-FFF2-40B4-BE49-F238E27FC236}">
                    <a16:creationId xmlns:a16="http://schemas.microsoft.com/office/drawing/2014/main" id="{090FFBD1-F269-4090-AB96-EED28F6180C8}"/>
                  </a:ext>
                </a:extLst>
              </p:cNvPr>
              <p:cNvGrpSpPr/>
              <p:nvPr/>
            </p:nvGrpSpPr>
            <p:grpSpPr>
              <a:xfrm>
                <a:off x="7678994" y="6344265"/>
                <a:ext cx="186812" cy="26670"/>
                <a:chOff x="7678994" y="6292215"/>
                <a:chExt cx="186812" cy="26670"/>
              </a:xfrm>
            </p:grpSpPr>
            <p:cxnSp>
              <p:nvCxnSpPr>
                <p:cNvPr id="152" name="Straight Connector 151">
                  <a:extLst>
                    <a:ext uri="{FF2B5EF4-FFF2-40B4-BE49-F238E27FC236}">
                      <a16:creationId xmlns:a16="http://schemas.microsoft.com/office/drawing/2014/main" id="{68730117-F577-49C8-9C96-E3C7E00EE111}"/>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3" name="Straight Connector 152">
                  <a:extLst>
                    <a:ext uri="{FF2B5EF4-FFF2-40B4-BE49-F238E27FC236}">
                      <a16:creationId xmlns:a16="http://schemas.microsoft.com/office/drawing/2014/main" id="{91A7FA5C-1221-4F74-B549-FDC8E639E020}"/>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4" name="Straight Connector 153">
                  <a:extLst>
                    <a:ext uri="{FF2B5EF4-FFF2-40B4-BE49-F238E27FC236}">
                      <a16:creationId xmlns:a16="http://schemas.microsoft.com/office/drawing/2014/main" id="{E28DA141-57EB-4B1A-ADDD-A2877C0FD2E4}"/>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48" name="Group 147">
                <a:extLst>
                  <a:ext uri="{FF2B5EF4-FFF2-40B4-BE49-F238E27FC236}">
                    <a16:creationId xmlns:a16="http://schemas.microsoft.com/office/drawing/2014/main" id="{7CAEF02F-E7F8-4D2F-AC92-8A441C7FE46D}"/>
                  </a:ext>
                </a:extLst>
              </p:cNvPr>
              <p:cNvGrpSpPr/>
              <p:nvPr/>
            </p:nvGrpSpPr>
            <p:grpSpPr>
              <a:xfrm flipH="1" flipV="1">
                <a:off x="7563931" y="6344265"/>
                <a:ext cx="186812" cy="26670"/>
                <a:chOff x="7678994" y="6292215"/>
                <a:chExt cx="186812" cy="26670"/>
              </a:xfrm>
            </p:grpSpPr>
            <p:cxnSp>
              <p:nvCxnSpPr>
                <p:cNvPr id="149" name="Straight Connector 148">
                  <a:extLst>
                    <a:ext uri="{FF2B5EF4-FFF2-40B4-BE49-F238E27FC236}">
                      <a16:creationId xmlns:a16="http://schemas.microsoft.com/office/drawing/2014/main" id="{9604FFCC-2C53-43FF-BEF3-49530C819DD9}"/>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0" name="Straight Connector 149">
                  <a:extLst>
                    <a:ext uri="{FF2B5EF4-FFF2-40B4-BE49-F238E27FC236}">
                      <a16:creationId xmlns:a16="http://schemas.microsoft.com/office/drawing/2014/main" id="{896B4434-B4CA-4B43-80C9-FF6FD3AE811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51" name="Straight Connector 150">
                  <a:extLst>
                    <a:ext uri="{FF2B5EF4-FFF2-40B4-BE49-F238E27FC236}">
                      <a16:creationId xmlns:a16="http://schemas.microsoft.com/office/drawing/2014/main" id="{D3AFD1B6-2CA7-43CF-97B1-E256AF424CC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161" name="Group 160">
              <a:extLst>
                <a:ext uri="{FF2B5EF4-FFF2-40B4-BE49-F238E27FC236}">
                  <a16:creationId xmlns:a16="http://schemas.microsoft.com/office/drawing/2014/main" id="{0E6B2FC7-A21D-42FA-9EC1-23BF9497C606}"/>
                </a:ext>
              </a:extLst>
            </p:cNvPr>
            <p:cNvGrpSpPr/>
            <p:nvPr/>
          </p:nvGrpSpPr>
          <p:grpSpPr>
            <a:xfrm>
              <a:off x="10056302" y="3506579"/>
              <a:ext cx="301875" cy="78720"/>
              <a:chOff x="7563931" y="6292215"/>
              <a:chExt cx="301875" cy="78720"/>
            </a:xfrm>
          </p:grpSpPr>
          <p:grpSp>
            <p:nvGrpSpPr>
              <p:cNvPr id="162" name="Group 161">
                <a:extLst>
                  <a:ext uri="{FF2B5EF4-FFF2-40B4-BE49-F238E27FC236}">
                    <a16:creationId xmlns:a16="http://schemas.microsoft.com/office/drawing/2014/main" id="{115CF651-D86E-482F-BCAC-AA2E8DF22022}"/>
                  </a:ext>
                </a:extLst>
              </p:cNvPr>
              <p:cNvGrpSpPr/>
              <p:nvPr/>
            </p:nvGrpSpPr>
            <p:grpSpPr>
              <a:xfrm>
                <a:off x="7678994" y="6292215"/>
                <a:ext cx="186812" cy="26670"/>
                <a:chOff x="7678994" y="6292215"/>
                <a:chExt cx="186812" cy="26670"/>
              </a:xfrm>
            </p:grpSpPr>
            <p:cxnSp>
              <p:nvCxnSpPr>
                <p:cNvPr id="175" name="Straight Connector 174">
                  <a:extLst>
                    <a:ext uri="{FF2B5EF4-FFF2-40B4-BE49-F238E27FC236}">
                      <a16:creationId xmlns:a16="http://schemas.microsoft.com/office/drawing/2014/main" id="{C26EF175-8784-4FAB-975F-83B3CCA8A6A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6" name="Straight Connector 175">
                  <a:extLst>
                    <a:ext uri="{FF2B5EF4-FFF2-40B4-BE49-F238E27FC236}">
                      <a16:creationId xmlns:a16="http://schemas.microsoft.com/office/drawing/2014/main" id="{58474EEA-B7CD-4497-A818-0D932754598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7" name="Straight Connector 176">
                  <a:extLst>
                    <a:ext uri="{FF2B5EF4-FFF2-40B4-BE49-F238E27FC236}">
                      <a16:creationId xmlns:a16="http://schemas.microsoft.com/office/drawing/2014/main" id="{20243A62-F7C3-4F97-8BC7-171271458FC5}"/>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63" name="Group 162">
                <a:extLst>
                  <a:ext uri="{FF2B5EF4-FFF2-40B4-BE49-F238E27FC236}">
                    <a16:creationId xmlns:a16="http://schemas.microsoft.com/office/drawing/2014/main" id="{1DF49387-820C-4AB8-B6BF-7E7DD5809A52}"/>
                  </a:ext>
                </a:extLst>
              </p:cNvPr>
              <p:cNvGrpSpPr/>
              <p:nvPr/>
            </p:nvGrpSpPr>
            <p:grpSpPr>
              <a:xfrm flipH="1" flipV="1">
                <a:off x="7563931" y="6292215"/>
                <a:ext cx="186812" cy="26670"/>
                <a:chOff x="7678994" y="6292215"/>
                <a:chExt cx="186812" cy="26670"/>
              </a:xfrm>
            </p:grpSpPr>
            <p:cxnSp>
              <p:nvCxnSpPr>
                <p:cNvPr id="172" name="Straight Connector 171">
                  <a:extLst>
                    <a:ext uri="{FF2B5EF4-FFF2-40B4-BE49-F238E27FC236}">
                      <a16:creationId xmlns:a16="http://schemas.microsoft.com/office/drawing/2014/main" id="{2F7147CF-F562-4074-BE53-4C7ABD144978}"/>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3" name="Straight Connector 172">
                  <a:extLst>
                    <a:ext uri="{FF2B5EF4-FFF2-40B4-BE49-F238E27FC236}">
                      <a16:creationId xmlns:a16="http://schemas.microsoft.com/office/drawing/2014/main" id="{3EA4899A-4EDD-4EFE-A7EA-BBA6BD9CF85F}"/>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4" name="Straight Connector 173">
                  <a:extLst>
                    <a:ext uri="{FF2B5EF4-FFF2-40B4-BE49-F238E27FC236}">
                      <a16:creationId xmlns:a16="http://schemas.microsoft.com/office/drawing/2014/main" id="{74DAF920-9C9B-4078-A912-95161CA95D93}"/>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64" name="Group 163">
                <a:extLst>
                  <a:ext uri="{FF2B5EF4-FFF2-40B4-BE49-F238E27FC236}">
                    <a16:creationId xmlns:a16="http://schemas.microsoft.com/office/drawing/2014/main" id="{F5E85AAF-26C3-4609-B1D2-94FD7E452694}"/>
                  </a:ext>
                </a:extLst>
              </p:cNvPr>
              <p:cNvGrpSpPr/>
              <p:nvPr/>
            </p:nvGrpSpPr>
            <p:grpSpPr>
              <a:xfrm>
                <a:off x="7678994" y="6344265"/>
                <a:ext cx="186812" cy="26670"/>
                <a:chOff x="7678994" y="6292215"/>
                <a:chExt cx="186812" cy="26670"/>
              </a:xfrm>
            </p:grpSpPr>
            <p:cxnSp>
              <p:nvCxnSpPr>
                <p:cNvPr id="169" name="Straight Connector 168">
                  <a:extLst>
                    <a:ext uri="{FF2B5EF4-FFF2-40B4-BE49-F238E27FC236}">
                      <a16:creationId xmlns:a16="http://schemas.microsoft.com/office/drawing/2014/main" id="{DB7398DE-5EDE-4BE8-A9D8-F9783939E386}"/>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0" name="Straight Connector 169">
                  <a:extLst>
                    <a:ext uri="{FF2B5EF4-FFF2-40B4-BE49-F238E27FC236}">
                      <a16:creationId xmlns:a16="http://schemas.microsoft.com/office/drawing/2014/main" id="{98449E38-0152-4BCE-99E2-90EB30958C25}"/>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71" name="Straight Connector 170">
                  <a:extLst>
                    <a:ext uri="{FF2B5EF4-FFF2-40B4-BE49-F238E27FC236}">
                      <a16:creationId xmlns:a16="http://schemas.microsoft.com/office/drawing/2014/main" id="{CB6DA5BE-D034-4339-95C0-008CC0757BC7}"/>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65" name="Group 164">
                <a:extLst>
                  <a:ext uri="{FF2B5EF4-FFF2-40B4-BE49-F238E27FC236}">
                    <a16:creationId xmlns:a16="http://schemas.microsoft.com/office/drawing/2014/main" id="{24AA6967-EA58-4196-BD3C-1E83357C7D25}"/>
                  </a:ext>
                </a:extLst>
              </p:cNvPr>
              <p:cNvGrpSpPr/>
              <p:nvPr/>
            </p:nvGrpSpPr>
            <p:grpSpPr>
              <a:xfrm flipH="1" flipV="1">
                <a:off x="7563931" y="6344265"/>
                <a:ext cx="186812" cy="26670"/>
                <a:chOff x="7678994" y="6292215"/>
                <a:chExt cx="186812" cy="26670"/>
              </a:xfrm>
            </p:grpSpPr>
            <p:cxnSp>
              <p:nvCxnSpPr>
                <p:cNvPr id="166" name="Straight Connector 165">
                  <a:extLst>
                    <a:ext uri="{FF2B5EF4-FFF2-40B4-BE49-F238E27FC236}">
                      <a16:creationId xmlns:a16="http://schemas.microsoft.com/office/drawing/2014/main" id="{473B07F1-9E1A-4B1F-B9E4-6E4F9D146F40}"/>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67" name="Straight Connector 166">
                  <a:extLst>
                    <a:ext uri="{FF2B5EF4-FFF2-40B4-BE49-F238E27FC236}">
                      <a16:creationId xmlns:a16="http://schemas.microsoft.com/office/drawing/2014/main" id="{BD2D0F06-AB5D-472E-AF55-39DBF01B5D58}"/>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68" name="Straight Connector 167">
                  <a:extLst>
                    <a:ext uri="{FF2B5EF4-FFF2-40B4-BE49-F238E27FC236}">
                      <a16:creationId xmlns:a16="http://schemas.microsoft.com/office/drawing/2014/main" id="{5797ED7B-B4AA-4129-BAF0-2DF7F8B11DDA}"/>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178" name="Group 177">
              <a:extLst>
                <a:ext uri="{FF2B5EF4-FFF2-40B4-BE49-F238E27FC236}">
                  <a16:creationId xmlns:a16="http://schemas.microsoft.com/office/drawing/2014/main" id="{822D484D-1E35-4510-B43E-42AB93E04BE0}"/>
                </a:ext>
              </a:extLst>
            </p:cNvPr>
            <p:cNvGrpSpPr/>
            <p:nvPr/>
          </p:nvGrpSpPr>
          <p:grpSpPr>
            <a:xfrm>
              <a:off x="9738485" y="3403096"/>
              <a:ext cx="301875" cy="78720"/>
              <a:chOff x="7563931" y="6292215"/>
              <a:chExt cx="301875" cy="78720"/>
            </a:xfrm>
          </p:grpSpPr>
          <p:grpSp>
            <p:nvGrpSpPr>
              <p:cNvPr id="179" name="Group 178">
                <a:extLst>
                  <a:ext uri="{FF2B5EF4-FFF2-40B4-BE49-F238E27FC236}">
                    <a16:creationId xmlns:a16="http://schemas.microsoft.com/office/drawing/2014/main" id="{7AB24657-37A3-41FC-8F73-8A57AFBC2A18}"/>
                  </a:ext>
                </a:extLst>
              </p:cNvPr>
              <p:cNvGrpSpPr/>
              <p:nvPr/>
            </p:nvGrpSpPr>
            <p:grpSpPr>
              <a:xfrm>
                <a:off x="7678994" y="6292215"/>
                <a:ext cx="186812" cy="26670"/>
                <a:chOff x="7678994" y="6292215"/>
                <a:chExt cx="186812" cy="26670"/>
              </a:xfrm>
            </p:grpSpPr>
            <p:cxnSp>
              <p:nvCxnSpPr>
                <p:cNvPr id="192" name="Straight Connector 191">
                  <a:extLst>
                    <a:ext uri="{FF2B5EF4-FFF2-40B4-BE49-F238E27FC236}">
                      <a16:creationId xmlns:a16="http://schemas.microsoft.com/office/drawing/2014/main" id="{6ED123CC-581E-4B58-BC8F-C4F62ADD0D76}"/>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3" name="Straight Connector 192">
                  <a:extLst>
                    <a:ext uri="{FF2B5EF4-FFF2-40B4-BE49-F238E27FC236}">
                      <a16:creationId xmlns:a16="http://schemas.microsoft.com/office/drawing/2014/main" id="{C74C7E5B-AAA5-4AA4-96DB-BF8AC6686A85}"/>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4" name="Straight Connector 193">
                  <a:extLst>
                    <a:ext uri="{FF2B5EF4-FFF2-40B4-BE49-F238E27FC236}">
                      <a16:creationId xmlns:a16="http://schemas.microsoft.com/office/drawing/2014/main" id="{F3A01622-E711-4B10-A6AA-C6B6EB9E69B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80" name="Group 179">
                <a:extLst>
                  <a:ext uri="{FF2B5EF4-FFF2-40B4-BE49-F238E27FC236}">
                    <a16:creationId xmlns:a16="http://schemas.microsoft.com/office/drawing/2014/main" id="{B3711F63-2359-4B3A-99BE-5C90D21E5915}"/>
                  </a:ext>
                </a:extLst>
              </p:cNvPr>
              <p:cNvGrpSpPr/>
              <p:nvPr/>
            </p:nvGrpSpPr>
            <p:grpSpPr>
              <a:xfrm flipH="1" flipV="1">
                <a:off x="7563931" y="6292215"/>
                <a:ext cx="186812" cy="26670"/>
                <a:chOff x="7678994" y="6292215"/>
                <a:chExt cx="186812" cy="26670"/>
              </a:xfrm>
            </p:grpSpPr>
            <p:cxnSp>
              <p:nvCxnSpPr>
                <p:cNvPr id="189" name="Straight Connector 188">
                  <a:extLst>
                    <a:ext uri="{FF2B5EF4-FFF2-40B4-BE49-F238E27FC236}">
                      <a16:creationId xmlns:a16="http://schemas.microsoft.com/office/drawing/2014/main" id="{7225D026-0F91-4A7F-B45F-14D2B0BE486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0" name="Straight Connector 189">
                  <a:extLst>
                    <a:ext uri="{FF2B5EF4-FFF2-40B4-BE49-F238E27FC236}">
                      <a16:creationId xmlns:a16="http://schemas.microsoft.com/office/drawing/2014/main" id="{62B08249-A4F0-4CFE-9A24-A92B1C7FB7C9}"/>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91" name="Straight Connector 190">
                  <a:extLst>
                    <a:ext uri="{FF2B5EF4-FFF2-40B4-BE49-F238E27FC236}">
                      <a16:creationId xmlns:a16="http://schemas.microsoft.com/office/drawing/2014/main" id="{279A3FC8-FEF7-4EF8-9AD1-837AD6B70EF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81" name="Group 180">
                <a:extLst>
                  <a:ext uri="{FF2B5EF4-FFF2-40B4-BE49-F238E27FC236}">
                    <a16:creationId xmlns:a16="http://schemas.microsoft.com/office/drawing/2014/main" id="{71E1F97D-504F-4AC8-AA2C-5B8A06B3ABBB}"/>
                  </a:ext>
                </a:extLst>
              </p:cNvPr>
              <p:cNvGrpSpPr/>
              <p:nvPr/>
            </p:nvGrpSpPr>
            <p:grpSpPr>
              <a:xfrm>
                <a:off x="7678994" y="6344265"/>
                <a:ext cx="186812" cy="26670"/>
                <a:chOff x="7678994" y="6292215"/>
                <a:chExt cx="186812" cy="26670"/>
              </a:xfrm>
            </p:grpSpPr>
            <p:cxnSp>
              <p:nvCxnSpPr>
                <p:cNvPr id="186" name="Straight Connector 185">
                  <a:extLst>
                    <a:ext uri="{FF2B5EF4-FFF2-40B4-BE49-F238E27FC236}">
                      <a16:creationId xmlns:a16="http://schemas.microsoft.com/office/drawing/2014/main" id="{09CAB179-B937-4461-9423-C0F25D78DF3A}"/>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7" name="Straight Connector 186">
                  <a:extLst>
                    <a:ext uri="{FF2B5EF4-FFF2-40B4-BE49-F238E27FC236}">
                      <a16:creationId xmlns:a16="http://schemas.microsoft.com/office/drawing/2014/main" id="{2EA3E257-C45C-43D1-878E-5083457F527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8" name="Straight Connector 187">
                  <a:extLst>
                    <a:ext uri="{FF2B5EF4-FFF2-40B4-BE49-F238E27FC236}">
                      <a16:creationId xmlns:a16="http://schemas.microsoft.com/office/drawing/2014/main" id="{ED2702C4-8562-4477-80C0-1D03F2E237F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82" name="Group 181">
                <a:extLst>
                  <a:ext uri="{FF2B5EF4-FFF2-40B4-BE49-F238E27FC236}">
                    <a16:creationId xmlns:a16="http://schemas.microsoft.com/office/drawing/2014/main" id="{1C0E9848-A798-41AF-83F4-63898243BFC4}"/>
                  </a:ext>
                </a:extLst>
              </p:cNvPr>
              <p:cNvGrpSpPr/>
              <p:nvPr/>
            </p:nvGrpSpPr>
            <p:grpSpPr>
              <a:xfrm flipH="1" flipV="1">
                <a:off x="7563931" y="6344265"/>
                <a:ext cx="186812" cy="26670"/>
                <a:chOff x="7678994" y="6292215"/>
                <a:chExt cx="186812" cy="26670"/>
              </a:xfrm>
            </p:grpSpPr>
            <p:cxnSp>
              <p:nvCxnSpPr>
                <p:cNvPr id="183" name="Straight Connector 182">
                  <a:extLst>
                    <a:ext uri="{FF2B5EF4-FFF2-40B4-BE49-F238E27FC236}">
                      <a16:creationId xmlns:a16="http://schemas.microsoft.com/office/drawing/2014/main" id="{D7C90C4F-ED62-45B1-B7F3-0928253BD00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4" name="Straight Connector 183">
                  <a:extLst>
                    <a:ext uri="{FF2B5EF4-FFF2-40B4-BE49-F238E27FC236}">
                      <a16:creationId xmlns:a16="http://schemas.microsoft.com/office/drawing/2014/main" id="{9F221BFC-1784-4B40-BF3F-A50FDE7E3486}"/>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185" name="Straight Connector 184">
                  <a:extLst>
                    <a:ext uri="{FF2B5EF4-FFF2-40B4-BE49-F238E27FC236}">
                      <a16:creationId xmlns:a16="http://schemas.microsoft.com/office/drawing/2014/main" id="{9F1FAAA9-D70C-4EDC-B6CD-5F9F333FB071}"/>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195" name="Group 194">
              <a:extLst>
                <a:ext uri="{FF2B5EF4-FFF2-40B4-BE49-F238E27FC236}">
                  <a16:creationId xmlns:a16="http://schemas.microsoft.com/office/drawing/2014/main" id="{89A2D444-4207-4E41-870C-1AD9D4575463}"/>
                </a:ext>
              </a:extLst>
            </p:cNvPr>
            <p:cNvGrpSpPr/>
            <p:nvPr/>
          </p:nvGrpSpPr>
          <p:grpSpPr>
            <a:xfrm>
              <a:off x="10056302" y="3403282"/>
              <a:ext cx="301875" cy="78720"/>
              <a:chOff x="7563931" y="6292215"/>
              <a:chExt cx="301875" cy="78720"/>
            </a:xfrm>
          </p:grpSpPr>
          <p:grpSp>
            <p:nvGrpSpPr>
              <p:cNvPr id="196" name="Group 195">
                <a:extLst>
                  <a:ext uri="{FF2B5EF4-FFF2-40B4-BE49-F238E27FC236}">
                    <a16:creationId xmlns:a16="http://schemas.microsoft.com/office/drawing/2014/main" id="{6AA9A5A4-5B25-4C60-9E2D-22AEBAA7E3A8}"/>
                  </a:ext>
                </a:extLst>
              </p:cNvPr>
              <p:cNvGrpSpPr/>
              <p:nvPr/>
            </p:nvGrpSpPr>
            <p:grpSpPr>
              <a:xfrm>
                <a:off x="7678994" y="6292215"/>
                <a:ext cx="186812" cy="26670"/>
                <a:chOff x="7678994" y="6292215"/>
                <a:chExt cx="186812" cy="26670"/>
              </a:xfrm>
            </p:grpSpPr>
            <p:cxnSp>
              <p:nvCxnSpPr>
                <p:cNvPr id="209" name="Straight Connector 208">
                  <a:extLst>
                    <a:ext uri="{FF2B5EF4-FFF2-40B4-BE49-F238E27FC236}">
                      <a16:creationId xmlns:a16="http://schemas.microsoft.com/office/drawing/2014/main" id="{2CD33D9C-0C0B-4F4D-86DA-511A844CF57E}"/>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10" name="Straight Connector 209">
                  <a:extLst>
                    <a:ext uri="{FF2B5EF4-FFF2-40B4-BE49-F238E27FC236}">
                      <a16:creationId xmlns:a16="http://schemas.microsoft.com/office/drawing/2014/main" id="{8474C2A1-DFF5-4FB0-9B1F-5FB4ECC0238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11" name="Straight Connector 210">
                  <a:extLst>
                    <a:ext uri="{FF2B5EF4-FFF2-40B4-BE49-F238E27FC236}">
                      <a16:creationId xmlns:a16="http://schemas.microsoft.com/office/drawing/2014/main" id="{1E82871B-18BE-4CD4-A2B9-CE979A2C598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97" name="Group 196">
                <a:extLst>
                  <a:ext uri="{FF2B5EF4-FFF2-40B4-BE49-F238E27FC236}">
                    <a16:creationId xmlns:a16="http://schemas.microsoft.com/office/drawing/2014/main" id="{268D94B5-35A7-49AE-8E80-025E18956D43}"/>
                  </a:ext>
                </a:extLst>
              </p:cNvPr>
              <p:cNvGrpSpPr/>
              <p:nvPr/>
            </p:nvGrpSpPr>
            <p:grpSpPr>
              <a:xfrm flipH="1" flipV="1">
                <a:off x="7563931" y="6292215"/>
                <a:ext cx="186812" cy="26670"/>
                <a:chOff x="7678994" y="6292215"/>
                <a:chExt cx="186812" cy="26670"/>
              </a:xfrm>
            </p:grpSpPr>
            <p:cxnSp>
              <p:nvCxnSpPr>
                <p:cNvPr id="206" name="Straight Connector 205">
                  <a:extLst>
                    <a:ext uri="{FF2B5EF4-FFF2-40B4-BE49-F238E27FC236}">
                      <a16:creationId xmlns:a16="http://schemas.microsoft.com/office/drawing/2014/main" id="{C78B2698-EC38-40B6-9E16-E8BCD1E199AC}"/>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7" name="Straight Connector 206">
                  <a:extLst>
                    <a:ext uri="{FF2B5EF4-FFF2-40B4-BE49-F238E27FC236}">
                      <a16:creationId xmlns:a16="http://schemas.microsoft.com/office/drawing/2014/main" id="{3A59AC89-DF8B-49EB-81E2-C2F292FAA90C}"/>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8" name="Straight Connector 207">
                  <a:extLst>
                    <a:ext uri="{FF2B5EF4-FFF2-40B4-BE49-F238E27FC236}">
                      <a16:creationId xmlns:a16="http://schemas.microsoft.com/office/drawing/2014/main" id="{5445337F-F053-48DD-B9C8-4777562154A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98" name="Group 197">
                <a:extLst>
                  <a:ext uri="{FF2B5EF4-FFF2-40B4-BE49-F238E27FC236}">
                    <a16:creationId xmlns:a16="http://schemas.microsoft.com/office/drawing/2014/main" id="{70F46FC2-FFB3-4298-802C-79131F3DB079}"/>
                  </a:ext>
                </a:extLst>
              </p:cNvPr>
              <p:cNvGrpSpPr/>
              <p:nvPr/>
            </p:nvGrpSpPr>
            <p:grpSpPr>
              <a:xfrm>
                <a:off x="7678994" y="6344265"/>
                <a:ext cx="186812" cy="26670"/>
                <a:chOff x="7678994" y="6292215"/>
                <a:chExt cx="186812" cy="26670"/>
              </a:xfrm>
            </p:grpSpPr>
            <p:cxnSp>
              <p:nvCxnSpPr>
                <p:cNvPr id="203" name="Straight Connector 202">
                  <a:extLst>
                    <a:ext uri="{FF2B5EF4-FFF2-40B4-BE49-F238E27FC236}">
                      <a16:creationId xmlns:a16="http://schemas.microsoft.com/office/drawing/2014/main" id="{34D70FCC-9AFC-4F78-8C0E-3F62EBB11AA5}"/>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4" name="Straight Connector 203">
                  <a:extLst>
                    <a:ext uri="{FF2B5EF4-FFF2-40B4-BE49-F238E27FC236}">
                      <a16:creationId xmlns:a16="http://schemas.microsoft.com/office/drawing/2014/main" id="{C5E9E293-9D10-4AF4-99C7-D0FE37BE2798}"/>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5" name="Straight Connector 204">
                  <a:extLst>
                    <a:ext uri="{FF2B5EF4-FFF2-40B4-BE49-F238E27FC236}">
                      <a16:creationId xmlns:a16="http://schemas.microsoft.com/office/drawing/2014/main" id="{608828E6-5590-40E4-9A47-84D0AA7D42E6}"/>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199" name="Group 198">
                <a:extLst>
                  <a:ext uri="{FF2B5EF4-FFF2-40B4-BE49-F238E27FC236}">
                    <a16:creationId xmlns:a16="http://schemas.microsoft.com/office/drawing/2014/main" id="{729A3D65-212D-4226-A661-EFE801FA543F}"/>
                  </a:ext>
                </a:extLst>
              </p:cNvPr>
              <p:cNvGrpSpPr/>
              <p:nvPr/>
            </p:nvGrpSpPr>
            <p:grpSpPr>
              <a:xfrm flipH="1" flipV="1">
                <a:off x="7563931" y="6344265"/>
                <a:ext cx="186812" cy="26670"/>
                <a:chOff x="7678994" y="6292215"/>
                <a:chExt cx="186812" cy="26670"/>
              </a:xfrm>
            </p:grpSpPr>
            <p:cxnSp>
              <p:nvCxnSpPr>
                <p:cNvPr id="200" name="Straight Connector 199">
                  <a:extLst>
                    <a:ext uri="{FF2B5EF4-FFF2-40B4-BE49-F238E27FC236}">
                      <a16:creationId xmlns:a16="http://schemas.microsoft.com/office/drawing/2014/main" id="{C2CA6D11-9C43-4A4C-A9A2-AAF625DEB26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1" name="Straight Connector 200">
                  <a:extLst>
                    <a:ext uri="{FF2B5EF4-FFF2-40B4-BE49-F238E27FC236}">
                      <a16:creationId xmlns:a16="http://schemas.microsoft.com/office/drawing/2014/main" id="{215689B7-D326-42AD-8B7E-4968A48F10F2}"/>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02" name="Straight Connector 201">
                  <a:extLst>
                    <a:ext uri="{FF2B5EF4-FFF2-40B4-BE49-F238E27FC236}">
                      <a16:creationId xmlns:a16="http://schemas.microsoft.com/office/drawing/2014/main" id="{E3830156-EA82-446A-B36B-9AC9E30BBAC8}"/>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grpSp>
        <p:nvGrpSpPr>
          <p:cNvPr id="273" name="Group 272">
            <a:extLst>
              <a:ext uri="{FF2B5EF4-FFF2-40B4-BE49-F238E27FC236}">
                <a16:creationId xmlns:a16="http://schemas.microsoft.com/office/drawing/2014/main" id="{8B0429DD-F8DE-4833-8939-7A457BAF6CF6}"/>
              </a:ext>
            </a:extLst>
          </p:cNvPr>
          <p:cNvGrpSpPr/>
          <p:nvPr/>
        </p:nvGrpSpPr>
        <p:grpSpPr>
          <a:xfrm>
            <a:off x="6655452" y="3184574"/>
            <a:ext cx="544986" cy="463714"/>
            <a:chOff x="7296115" y="3767823"/>
            <a:chExt cx="544986" cy="463714"/>
          </a:xfrm>
        </p:grpSpPr>
        <p:grpSp>
          <p:nvGrpSpPr>
            <p:cNvPr id="274" name="Group 273">
              <a:extLst>
                <a:ext uri="{FF2B5EF4-FFF2-40B4-BE49-F238E27FC236}">
                  <a16:creationId xmlns:a16="http://schemas.microsoft.com/office/drawing/2014/main" id="{DDFA1D88-B84E-40F1-8BE7-51616F8B1A5C}"/>
                </a:ext>
              </a:extLst>
            </p:cNvPr>
            <p:cNvGrpSpPr/>
            <p:nvPr/>
          </p:nvGrpSpPr>
          <p:grpSpPr>
            <a:xfrm rot="19776183">
              <a:off x="7296115" y="3810953"/>
              <a:ext cx="186813" cy="26670"/>
              <a:chOff x="7678993" y="6292215"/>
              <a:chExt cx="186813" cy="26670"/>
            </a:xfrm>
          </p:grpSpPr>
          <p:cxnSp>
            <p:nvCxnSpPr>
              <p:cNvPr id="321" name="Straight Connector 320">
                <a:extLst>
                  <a:ext uri="{FF2B5EF4-FFF2-40B4-BE49-F238E27FC236}">
                    <a16:creationId xmlns:a16="http://schemas.microsoft.com/office/drawing/2014/main" id="{B6281853-1ECB-4F5A-BB0D-FF5C612D4A2F}"/>
                  </a:ext>
                </a:extLst>
              </p:cNvPr>
              <p:cNvCxnSpPr/>
              <p:nvPr/>
            </p:nvCxnSpPr>
            <p:spPr>
              <a:xfrm>
                <a:off x="7678993" y="6292644"/>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49A7CECF-56F6-478D-B3D8-8706CDAF6704}"/>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8BA6CC3B-4340-41ED-BE77-521A61EB9AEC}"/>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5" name="Group 274">
              <a:extLst>
                <a:ext uri="{FF2B5EF4-FFF2-40B4-BE49-F238E27FC236}">
                  <a16:creationId xmlns:a16="http://schemas.microsoft.com/office/drawing/2014/main" id="{03E8D9BA-1780-4358-A968-619EA327FD53}"/>
                </a:ext>
              </a:extLst>
            </p:cNvPr>
            <p:cNvGrpSpPr/>
            <p:nvPr/>
          </p:nvGrpSpPr>
          <p:grpSpPr>
            <a:xfrm rot="3859831">
              <a:off x="7244054" y="4124796"/>
              <a:ext cx="186813" cy="26670"/>
              <a:chOff x="7678993" y="6292215"/>
              <a:chExt cx="186813" cy="26670"/>
            </a:xfrm>
          </p:grpSpPr>
          <p:cxnSp>
            <p:nvCxnSpPr>
              <p:cNvPr id="318" name="Straight Connector 317">
                <a:extLst>
                  <a:ext uri="{FF2B5EF4-FFF2-40B4-BE49-F238E27FC236}">
                    <a16:creationId xmlns:a16="http://schemas.microsoft.com/office/drawing/2014/main" id="{F98BF1EA-36DB-43FF-B680-0CD83358B5CC}"/>
                  </a:ext>
                </a:extLst>
              </p:cNvPr>
              <p:cNvCxnSpPr/>
              <p:nvPr/>
            </p:nvCxnSpPr>
            <p:spPr>
              <a:xfrm>
                <a:off x="7678993"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09DBF26F-1E8D-4AE0-BD84-FDF0A84F61E9}"/>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B4C4DF84-01C6-4A3E-8862-2985CB9B67A6}"/>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6" name="Group 275">
              <a:extLst>
                <a:ext uri="{FF2B5EF4-FFF2-40B4-BE49-F238E27FC236}">
                  <a16:creationId xmlns:a16="http://schemas.microsoft.com/office/drawing/2014/main" id="{43DFCBE8-B34F-4B9B-AEAE-7FDA16133197}"/>
                </a:ext>
              </a:extLst>
            </p:cNvPr>
            <p:cNvGrpSpPr/>
            <p:nvPr/>
          </p:nvGrpSpPr>
          <p:grpSpPr>
            <a:xfrm rot="6631277" flipV="1">
              <a:off x="7569341" y="3847894"/>
              <a:ext cx="186812" cy="26670"/>
              <a:chOff x="7678994" y="6292215"/>
              <a:chExt cx="186812" cy="26670"/>
            </a:xfrm>
          </p:grpSpPr>
          <p:cxnSp>
            <p:nvCxnSpPr>
              <p:cNvPr id="315" name="Straight Connector 314">
                <a:extLst>
                  <a:ext uri="{FF2B5EF4-FFF2-40B4-BE49-F238E27FC236}">
                    <a16:creationId xmlns:a16="http://schemas.microsoft.com/office/drawing/2014/main" id="{0F1BFF4A-2C05-4B46-8064-5D2C22417ED8}"/>
                  </a:ext>
                </a:extLst>
              </p:cNvPr>
              <p:cNvCxnSpPr/>
              <p:nvPr/>
            </p:nvCxnSpPr>
            <p:spPr>
              <a:xfrm>
                <a:off x="7678994" y="6292646"/>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0B6E32AD-0480-4999-8E40-12D221E28851}"/>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A608F462-24CF-4EE8-A3AC-BF752672AB40}"/>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7" name="Group 276">
              <a:extLst>
                <a:ext uri="{FF2B5EF4-FFF2-40B4-BE49-F238E27FC236}">
                  <a16:creationId xmlns:a16="http://schemas.microsoft.com/office/drawing/2014/main" id="{65E2D80D-1A2C-42CD-AF89-864B9889862F}"/>
                </a:ext>
              </a:extLst>
            </p:cNvPr>
            <p:cNvGrpSpPr/>
            <p:nvPr/>
          </p:nvGrpSpPr>
          <p:grpSpPr>
            <a:xfrm rot="1988237" flipH="1">
              <a:off x="7589774" y="4149107"/>
              <a:ext cx="186812" cy="26670"/>
              <a:chOff x="7678995" y="6292215"/>
              <a:chExt cx="186812" cy="26670"/>
            </a:xfrm>
          </p:grpSpPr>
          <p:cxnSp>
            <p:nvCxnSpPr>
              <p:cNvPr id="312" name="Straight Connector 311">
                <a:extLst>
                  <a:ext uri="{FF2B5EF4-FFF2-40B4-BE49-F238E27FC236}">
                    <a16:creationId xmlns:a16="http://schemas.microsoft.com/office/drawing/2014/main" id="{DAB429F1-B812-43E7-8FFE-2111773331B1}"/>
                  </a:ext>
                </a:extLst>
              </p:cNvPr>
              <p:cNvCxnSpPr/>
              <p:nvPr/>
            </p:nvCxnSpPr>
            <p:spPr>
              <a:xfrm>
                <a:off x="7678995"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CA885D76-EFDB-48A9-ADA5-D37ADD2F82DB}"/>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4BA046D9-B85D-4A18-9A9E-A912091D1A8E}"/>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78" name="Group 277">
              <a:extLst>
                <a:ext uri="{FF2B5EF4-FFF2-40B4-BE49-F238E27FC236}">
                  <a16:creationId xmlns:a16="http://schemas.microsoft.com/office/drawing/2014/main" id="{7B1D1075-298F-4EC5-8F9F-DBF89E2BA18C}"/>
                </a:ext>
              </a:extLst>
            </p:cNvPr>
            <p:cNvGrpSpPr/>
            <p:nvPr/>
          </p:nvGrpSpPr>
          <p:grpSpPr>
            <a:xfrm>
              <a:off x="7326236" y="3953292"/>
              <a:ext cx="301875" cy="78720"/>
              <a:chOff x="7563931" y="6292215"/>
              <a:chExt cx="301875" cy="78720"/>
            </a:xfrm>
          </p:grpSpPr>
          <p:grpSp>
            <p:nvGrpSpPr>
              <p:cNvPr id="296" name="Group 295">
                <a:extLst>
                  <a:ext uri="{FF2B5EF4-FFF2-40B4-BE49-F238E27FC236}">
                    <a16:creationId xmlns:a16="http://schemas.microsoft.com/office/drawing/2014/main" id="{BC930BD4-EC96-4450-925A-6786A1891664}"/>
                  </a:ext>
                </a:extLst>
              </p:cNvPr>
              <p:cNvGrpSpPr/>
              <p:nvPr/>
            </p:nvGrpSpPr>
            <p:grpSpPr>
              <a:xfrm>
                <a:off x="7678994" y="6292215"/>
                <a:ext cx="186812" cy="26670"/>
                <a:chOff x="7678994" y="6292215"/>
                <a:chExt cx="186812" cy="26670"/>
              </a:xfrm>
            </p:grpSpPr>
            <p:cxnSp>
              <p:nvCxnSpPr>
                <p:cNvPr id="309" name="Straight Connector 308">
                  <a:extLst>
                    <a:ext uri="{FF2B5EF4-FFF2-40B4-BE49-F238E27FC236}">
                      <a16:creationId xmlns:a16="http://schemas.microsoft.com/office/drawing/2014/main" id="{E9987EFC-1315-461A-9336-5FCD6BE82569}"/>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10" name="Straight Connector 309">
                  <a:extLst>
                    <a:ext uri="{FF2B5EF4-FFF2-40B4-BE49-F238E27FC236}">
                      <a16:creationId xmlns:a16="http://schemas.microsoft.com/office/drawing/2014/main" id="{6743E714-481F-40E7-BB67-12C864904D04}"/>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11" name="Straight Connector 310">
                  <a:extLst>
                    <a:ext uri="{FF2B5EF4-FFF2-40B4-BE49-F238E27FC236}">
                      <a16:creationId xmlns:a16="http://schemas.microsoft.com/office/drawing/2014/main" id="{36E7A348-35BD-4270-B788-3FE812B42521}"/>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97" name="Group 296">
                <a:extLst>
                  <a:ext uri="{FF2B5EF4-FFF2-40B4-BE49-F238E27FC236}">
                    <a16:creationId xmlns:a16="http://schemas.microsoft.com/office/drawing/2014/main" id="{6EA33A55-B5A0-446A-A4BC-5CAB5458363B}"/>
                  </a:ext>
                </a:extLst>
              </p:cNvPr>
              <p:cNvGrpSpPr/>
              <p:nvPr/>
            </p:nvGrpSpPr>
            <p:grpSpPr>
              <a:xfrm flipH="1" flipV="1">
                <a:off x="7563931" y="6292215"/>
                <a:ext cx="186812" cy="26670"/>
                <a:chOff x="7678994" y="6292215"/>
                <a:chExt cx="186812" cy="26670"/>
              </a:xfrm>
            </p:grpSpPr>
            <p:cxnSp>
              <p:nvCxnSpPr>
                <p:cNvPr id="306" name="Straight Connector 305">
                  <a:extLst>
                    <a:ext uri="{FF2B5EF4-FFF2-40B4-BE49-F238E27FC236}">
                      <a16:creationId xmlns:a16="http://schemas.microsoft.com/office/drawing/2014/main" id="{5F755DC1-5B11-497A-A3CA-6B6D16FA4BDB}"/>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7" name="Straight Connector 306">
                  <a:extLst>
                    <a:ext uri="{FF2B5EF4-FFF2-40B4-BE49-F238E27FC236}">
                      <a16:creationId xmlns:a16="http://schemas.microsoft.com/office/drawing/2014/main" id="{B80287D0-019F-40BF-8AF1-0860310E27F7}"/>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8" name="Straight Connector 307">
                  <a:extLst>
                    <a:ext uri="{FF2B5EF4-FFF2-40B4-BE49-F238E27FC236}">
                      <a16:creationId xmlns:a16="http://schemas.microsoft.com/office/drawing/2014/main" id="{646CF8C1-BFD7-4114-B28B-410F31EC3BB8}"/>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98" name="Group 297">
                <a:extLst>
                  <a:ext uri="{FF2B5EF4-FFF2-40B4-BE49-F238E27FC236}">
                    <a16:creationId xmlns:a16="http://schemas.microsoft.com/office/drawing/2014/main" id="{76C66F98-8049-4AC4-8D0F-4DA1C0A3743D}"/>
                  </a:ext>
                </a:extLst>
              </p:cNvPr>
              <p:cNvGrpSpPr/>
              <p:nvPr/>
            </p:nvGrpSpPr>
            <p:grpSpPr>
              <a:xfrm>
                <a:off x="7678994" y="6344265"/>
                <a:ext cx="186812" cy="26670"/>
                <a:chOff x="7678994" y="6292215"/>
                <a:chExt cx="186812" cy="26670"/>
              </a:xfrm>
            </p:grpSpPr>
            <p:cxnSp>
              <p:nvCxnSpPr>
                <p:cNvPr id="303" name="Straight Connector 302">
                  <a:extLst>
                    <a:ext uri="{FF2B5EF4-FFF2-40B4-BE49-F238E27FC236}">
                      <a16:creationId xmlns:a16="http://schemas.microsoft.com/office/drawing/2014/main" id="{37AC77BA-EEAA-479A-922E-5F6F51DE5182}"/>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4" name="Straight Connector 303">
                  <a:extLst>
                    <a:ext uri="{FF2B5EF4-FFF2-40B4-BE49-F238E27FC236}">
                      <a16:creationId xmlns:a16="http://schemas.microsoft.com/office/drawing/2014/main" id="{3322035C-C715-4735-AA8C-AF09DB1F5F2C}"/>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5" name="Straight Connector 304">
                  <a:extLst>
                    <a:ext uri="{FF2B5EF4-FFF2-40B4-BE49-F238E27FC236}">
                      <a16:creationId xmlns:a16="http://schemas.microsoft.com/office/drawing/2014/main" id="{3AF7D01F-8C58-4B64-B792-FD28C3EEDCD3}"/>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99" name="Group 298">
                <a:extLst>
                  <a:ext uri="{FF2B5EF4-FFF2-40B4-BE49-F238E27FC236}">
                    <a16:creationId xmlns:a16="http://schemas.microsoft.com/office/drawing/2014/main" id="{7F543913-69E3-4C0F-A9CF-C2C03D3D594F}"/>
                  </a:ext>
                </a:extLst>
              </p:cNvPr>
              <p:cNvGrpSpPr/>
              <p:nvPr/>
            </p:nvGrpSpPr>
            <p:grpSpPr>
              <a:xfrm flipH="1" flipV="1">
                <a:off x="7563931" y="6344265"/>
                <a:ext cx="186812" cy="26670"/>
                <a:chOff x="7678994" y="6292215"/>
                <a:chExt cx="186812" cy="26670"/>
              </a:xfrm>
            </p:grpSpPr>
            <p:cxnSp>
              <p:nvCxnSpPr>
                <p:cNvPr id="300" name="Straight Connector 299">
                  <a:extLst>
                    <a:ext uri="{FF2B5EF4-FFF2-40B4-BE49-F238E27FC236}">
                      <a16:creationId xmlns:a16="http://schemas.microsoft.com/office/drawing/2014/main" id="{93FC59E5-9427-4CEC-A0DB-460CDE7283C2}"/>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1" name="Straight Connector 300">
                  <a:extLst>
                    <a:ext uri="{FF2B5EF4-FFF2-40B4-BE49-F238E27FC236}">
                      <a16:creationId xmlns:a16="http://schemas.microsoft.com/office/drawing/2014/main" id="{0A9180D8-E349-42BC-925F-041CEA2B037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02" name="Straight Connector 301">
                  <a:extLst>
                    <a:ext uri="{FF2B5EF4-FFF2-40B4-BE49-F238E27FC236}">
                      <a16:creationId xmlns:a16="http://schemas.microsoft.com/office/drawing/2014/main" id="{F918AC36-CFB5-45AE-BD46-78CF3F7C84CC}"/>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279" name="Group 278">
              <a:extLst>
                <a:ext uri="{FF2B5EF4-FFF2-40B4-BE49-F238E27FC236}">
                  <a16:creationId xmlns:a16="http://schemas.microsoft.com/office/drawing/2014/main" id="{F245DB00-E339-4DF7-BF47-DB8D1E662D1D}"/>
                </a:ext>
              </a:extLst>
            </p:cNvPr>
            <p:cNvGrpSpPr/>
            <p:nvPr/>
          </p:nvGrpSpPr>
          <p:grpSpPr>
            <a:xfrm rot="18482190">
              <a:off x="7650803" y="3897255"/>
              <a:ext cx="301876" cy="78720"/>
              <a:chOff x="7563930" y="6292215"/>
              <a:chExt cx="301876" cy="78720"/>
            </a:xfrm>
          </p:grpSpPr>
          <p:grpSp>
            <p:nvGrpSpPr>
              <p:cNvPr id="280" name="Group 279">
                <a:extLst>
                  <a:ext uri="{FF2B5EF4-FFF2-40B4-BE49-F238E27FC236}">
                    <a16:creationId xmlns:a16="http://schemas.microsoft.com/office/drawing/2014/main" id="{8DAB01BC-DE97-49C5-ADD3-F529308BECDE}"/>
                  </a:ext>
                </a:extLst>
              </p:cNvPr>
              <p:cNvGrpSpPr/>
              <p:nvPr/>
            </p:nvGrpSpPr>
            <p:grpSpPr>
              <a:xfrm>
                <a:off x="7678994" y="6292216"/>
                <a:ext cx="186812" cy="26670"/>
                <a:chOff x="7678994" y="6292215"/>
                <a:chExt cx="186812" cy="26670"/>
              </a:xfrm>
            </p:grpSpPr>
            <p:cxnSp>
              <p:nvCxnSpPr>
                <p:cNvPr id="293" name="Straight Connector 292">
                  <a:extLst>
                    <a:ext uri="{FF2B5EF4-FFF2-40B4-BE49-F238E27FC236}">
                      <a16:creationId xmlns:a16="http://schemas.microsoft.com/office/drawing/2014/main" id="{C8D56E25-145B-4D0A-A592-791BF1843A0F}"/>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4" name="Straight Connector 293">
                  <a:extLst>
                    <a:ext uri="{FF2B5EF4-FFF2-40B4-BE49-F238E27FC236}">
                      <a16:creationId xmlns:a16="http://schemas.microsoft.com/office/drawing/2014/main" id="{1CE4E4D6-9A5E-47C8-96D7-3C93A7AA5DC7}"/>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5" name="Straight Connector 294">
                  <a:extLst>
                    <a:ext uri="{FF2B5EF4-FFF2-40B4-BE49-F238E27FC236}">
                      <a16:creationId xmlns:a16="http://schemas.microsoft.com/office/drawing/2014/main" id="{48F34CE0-AA21-43E1-ABD4-7997F3816AB7}"/>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81" name="Group 280">
                <a:extLst>
                  <a:ext uri="{FF2B5EF4-FFF2-40B4-BE49-F238E27FC236}">
                    <a16:creationId xmlns:a16="http://schemas.microsoft.com/office/drawing/2014/main" id="{A4C835A7-E653-4822-A6A1-9D6CA9C402A3}"/>
                  </a:ext>
                </a:extLst>
              </p:cNvPr>
              <p:cNvGrpSpPr/>
              <p:nvPr/>
            </p:nvGrpSpPr>
            <p:grpSpPr>
              <a:xfrm flipH="1" flipV="1">
                <a:off x="7563931" y="6292215"/>
                <a:ext cx="186812" cy="26670"/>
                <a:chOff x="7678994" y="6292215"/>
                <a:chExt cx="186812" cy="26670"/>
              </a:xfrm>
            </p:grpSpPr>
            <p:cxnSp>
              <p:nvCxnSpPr>
                <p:cNvPr id="290" name="Straight Connector 289">
                  <a:extLst>
                    <a:ext uri="{FF2B5EF4-FFF2-40B4-BE49-F238E27FC236}">
                      <a16:creationId xmlns:a16="http://schemas.microsoft.com/office/drawing/2014/main" id="{80F938D1-1BC4-45F3-8D79-85B0EDAD7822}"/>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1" name="Straight Connector 290">
                  <a:extLst>
                    <a:ext uri="{FF2B5EF4-FFF2-40B4-BE49-F238E27FC236}">
                      <a16:creationId xmlns:a16="http://schemas.microsoft.com/office/drawing/2014/main" id="{AC358A63-0120-4A8D-8EE5-7DB5D519EFE2}"/>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92" name="Straight Connector 291">
                  <a:extLst>
                    <a:ext uri="{FF2B5EF4-FFF2-40B4-BE49-F238E27FC236}">
                      <a16:creationId xmlns:a16="http://schemas.microsoft.com/office/drawing/2014/main" id="{840B8B37-ED11-48C7-9C49-440F03EB7131}"/>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82" name="Group 281">
                <a:extLst>
                  <a:ext uri="{FF2B5EF4-FFF2-40B4-BE49-F238E27FC236}">
                    <a16:creationId xmlns:a16="http://schemas.microsoft.com/office/drawing/2014/main" id="{B14E42FA-0F2B-4C83-9A01-8F4222090C77}"/>
                  </a:ext>
                </a:extLst>
              </p:cNvPr>
              <p:cNvGrpSpPr/>
              <p:nvPr/>
            </p:nvGrpSpPr>
            <p:grpSpPr>
              <a:xfrm>
                <a:off x="7678993" y="6344265"/>
                <a:ext cx="186812" cy="26670"/>
                <a:chOff x="7678994" y="6292215"/>
                <a:chExt cx="186812" cy="26670"/>
              </a:xfrm>
            </p:grpSpPr>
            <p:cxnSp>
              <p:nvCxnSpPr>
                <p:cNvPr id="287" name="Straight Connector 286">
                  <a:extLst>
                    <a:ext uri="{FF2B5EF4-FFF2-40B4-BE49-F238E27FC236}">
                      <a16:creationId xmlns:a16="http://schemas.microsoft.com/office/drawing/2014/main" id="{01ED2233-071F-472A-BEE3-4759FEF86B75}"/>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8" name="Straight Connector 287">
                  <a:extLst>
                    <a:ext uri="{FF2B5EF4-FFF2-40B4-BE49-F238E27FC236}">
                      <a16:creationId xmlns:a16="http://schemas.microsoft.com/office/drawing/2014/main" id="{479A3AFF-3A61-42F7-8933-E6DD71B28672}"/>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9" name="Straight Connector 288">
                  <a:extLst>
                    <a:ext uri="{FF2B5EF4-FFF2-40B4-BE49-F238E27FC236}">
                      <a16:creationId xmlns:a16="http://schemas.microsoft.com/office/drawing/2014/main" id="{B6C9780F-D76D-4911-9CFC-ADD1261F541A}"/>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83" name="Group 282">
                <a:extLst>
                  <a:ext uri="{FF2B5EF4-FFF2-40B4-BE49-F238E27FC236}">
                    <a16:creationId xmlns:a16="http://schemas.microsoft.com/office/drawing/2014/main" id="{7848D963-9066-43C0-BAEE-2B40078342EB}"/>
                  </a:ext>
                </a:extLst>
              </p:cNvPr>
              <p:cNvGrpSpPr/>
              <p:nvPr/>
            </p:nvGrpSpPr>
            <p:grpSpPr>
              <a:xfrm flipH="1" flipV="1">
                <a:off x="7563930" y="6344265"/>
                <a:ext cx="186812" cy="26670"/>
                <a:chOff x="7678994" y="6292215"/>
                <a:chExt cx="186812" cy="26670"/>
              </a:xfrm>
            </p:grpSpPr>
            <p:cxnSp>
              <p:nvCxnSpPr>
                <p:cNvPr id="284" name="Straight Connector 283">
                  <a:extLst>
                    <a:ext uri="{FF2B5EF4-FFF2-40B4-BE49-F238E27FC236}">
                      <a16:creationId xmlns:a16="http://schemas.microsoft.com/office/drawing/2014/main" id="{39DAC8B4-F81D-4E22-9259-3813BB72556E}"/>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5" name="Straight Connector 284">
                  <a:extLst>
                    <a:ext uri="{FF2B5EF4-FFF2-40B4-BE49-F238E27FC236}">
                      <a16:creationId xmlns:a16="http://schemas.microsoft.com/office/drawing/2014/main" id="{49506E2A-2F83-43D2-8DDA-1203820E2F6D}"/>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86" name="Straight Connector 285">
                  <a:extLst>
                    <a:ext uri="{FF2B5EF4-FFF2-40B4-BE49-F238E27FC236}">
                      <a16:creationId xmlns:a16="http://schemas.microsoft.com/office/drawing/2014/main" id="{D87FF696-112F-481C-9116-C93AF8266B4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grpSp>
        <p:nvGrpSpPr>
          <p:cNvPr id="328" name="Group 327">
            <a:extLst>
              <a:ext uri="{FF2B5EF4-FFF2-40B4-BE49-F238E27FC236}">
                <a16:creationId xmlns:a16="http://schemas.microsoft.com/office/drawing/2014/main" id="{9FEC3D20-06F7-43D8-A637-AB1B6CD356E7}"/>
              </a:ext>
            </a:extLst>
          </p:cNvPr>
          <p:cNvGrpSpPr/>
          <p:nvPr/>
        </p:nvGrpSpPr>
        <p:grpSpPr>
          <a:xfrm>
            <a:off x="5921439" y="3711730"/>
            <a:ext cx="573447" cy="542887"/>
            <a:chOff x="7349314" y="5734352"/>
            <a:chExt cx="573447" cy="542887"/>
          </a:xfrm>
        </p:grpSpPr>
        <p:grpSp>
          <p:nvGrpSpPr>
            <p:cNvPr id="212" name="Group 211">
              <a:extLst>
                <a:ext uri="{FF2B5EF4-FFF2-40B4-BE49-F238E27FC236}">
                  <a16:creationId xmlns:a16="http://schemas.microsoft.com/office/drawing/2014/main" id="{4AD8E8E6-4342-4FF0-ACB5-C5504D802E06}"/>
                </a:ext>
              </a:extLst>
            </p:cNvPr>
            <p:cNvGrpSpPr/>
            <p:nvPr/>
          </p:nvGrpSpPr>
          <p:grpSpPr>
            <a:xfrm rot="19776183">
              <a:off x="7352967" y="5856655"/>
              <a:ext cx="186813" cy="26670"/>
              <a:chOff x="7678993" y="6292215"/>
              <a:chExt cx="186813" cy="26670"/>
            </a:xfrm>
          </p:grpSpPr>
          <p:cxnSp>
            <p:nvCxnSpPr>
              <p:cNvPr id="213" name="Straight Connector 212">
                <a:extLst>
                  <a:ext uri="{FF2B5EF4-FFF2-40B4-BE49-F238E27FC236}">
                    <a16:creationId xmlns:a16="http://schemas.microsoft.com/office/drawing/2014/main" id="{2A3AFF7B-983A-424A-B1B9-08456474781F}"/>
                  </a:ext>
                </a:extLst>
              </p:cNvPr>
              <p:cNvCxnSpPr/>
              <p:nvPr/>
            </p:nvCxnSpPr>
            <p:spPr>
              <a:xfrm>
                <a:off x="7678993" y="6292644"/>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AFED8847-4685-4FB7-A6F5-7D296712630D}"/>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9AAF521A-DDF3-4C97-A466-5BCB86AD75BF}"/>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16" name="Group 215">
              <a:extLst>
                <a:ext uri="{FF2B5EF4-FFF2-40B4-BE49-F238E27FC236}">
                  <a16:creationId xmlns:a16="http://schemas.microsoft.com/office/drawing/2014/main" id="{A9648971-3893-4396-AFD5-1179C8C9232B}"/>
                </a:ext>
              </a:extLst>
            </p:cNvPr>
            <p:cNvGrpSpPr/>
            <p:nvPr/>
          </p:nvGrpSpPr>
          <p:grpSpPr>
            <a:xfrm rot="3859831">
              <a:off x="7300906" y="6170498"/>
              <a:ext cx="186813" cy="26670"/>
              <a:chOff x="7678993" y="6292215"/>
              <a:chExt cx="186813" cy="26670"/>
            </a:xfrm>
          </p:grpSpPr>
          <p:cxnSp>
            <p:nvCxnSpPr>
              <p:cNvPr id="217" name="Straight Connector 216">
                <a:extLst>
                  <a:ext uri="{FF2B5EF4-FFF2-40B4-BE49-F238E27FC236}">
                    <a16:creationId xmlns:a16="http://schemas.microsoft.com/office/drawing/2014/main" id="{AD7743C4-F020-4493-A656-8720F55D5821}"/>
                  </a:ext>
                </a:extLst>
              </p:cNvPr>
              <p:cNvCxnSpPr/>
              <p:nvPr/>
            </p:nvCxnSpPr>
            <p:spPr>
              <a:xfrm>
                <a:off x="7678993"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F93E2A27-B431-4B2F-A2F1-577195ECC037}"/>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3DA8303C-E450-438B-BFFA-C2E2238E5082}"/>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20" name="Group 219">
              <a:extLst>
                <a:ext uri="{FF2B5EF4-FFF2-40B4-BE49-F238E27FC236}">
                  <a16:creationId xmlns:a16="http://schemas.microsoft.com/office/drawing/2014/main" id="{A4985633-CF24-4F24-8EAD-57C56C11FDD3}"/>
                </a:ext>
              </a:extLst>
            </p:cNvPr>
            <p:cNvGrpSpPr/>
            <p:nvPr/>
          </p:nvGrpSpPr>
          <p:grpSpPr>
            <a:xfrm rot="6631277" flipV="1">
              <a:off x="7585892" y="5814423"/>
              <a:ext cx="186812" cy="26670"/>
              <a:chOff x="7678994" y="6292215"/>
              <a:chExt cx="186812" cy="26670"/>
            </a:xfrm>
          </p:grpSpPr>
          <p:cxnSp>
            <p:nvCxnSpPr>
              <p:cNvPr id="221" name="Straight Connector 220">
                <a:extLst>
                  <a:ext uri="{FF2B5EF4-FFF2-40B4-BE49-F238E27FC236}">
                    <a16:creationId xmlns:a16="http://schemas.microsoft.com/office/drawing/2014/main" id="{507E66AF-C893-4F56-9DE7-83C29785155B}"/>
                  </a:ext>
                </a:extLst>
              </p:cNvPr>
              <p:cNvCxnSpPr/>
              <p:nvPr/>
            </p:nvCxnSpPr>
            <p:spPr>
              <a:xfrm>
                <a:off x="7678994" y="6292646"/>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95A98EB8-E6E0-4F8D-A260-82850D9A5155}"/>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11D1229E-512C-414B-BB47-1A6453420525}"/>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24" name="Group 223">
              <a:extLst>
                <a:ext uri="{FF2B5EF4-FFF2-40B4-BE49-F238E27FC236}">
                  <a16:creationId xmlns:a16="http://schemas.microsoft.com/office/drawing/2014/main" id="{3ADBC61A-656F-4AD4-B296-1C0B19A324E5}"/>
                </a:ext>
              </a:extLst>
            </p:cNvPr>
            <p:cNvGrpSpPr/>
            <p:nvPr/>
          </p:nvGrpSpPr>
          <p:grpSpPr>
            <a:xfrm rot="1988237" flipH="1">
              <a:off x="7521046" y="6133078"/>
              <a:ext cx="186812" cy="26670"/>
              <a:chOff x="7678995" y="6292215"/>
              <a:chExt cx="186812" cy="26670"/>
            </a:xfrm>
          </p:grpSpPr>
          <p:cxnSp>
            <p:nvCxnSpPr>
              <p:cNvPr id="225" name="Straight Connector 224">
                <a:extLst>
                  <a:ext uri="{FF2B5EF4-FFF2-40B4-BE49-F238E27FC236}">
                    <a16:creationId xmlns:a16="http://schemas.microsoft.com/office/drawing/2014/main" id="{5EF94BA9-5C1A-41D5-8BF0-B67CD8E0B341}"/>
                  </a:ext>
                </a:extLst>
              </p:cNvPr>
              <p:cNvCxnSpPr/>
              <p:nvPr/>
            </p:nvCxnSpPr>
            <p:spPr>
              <a:xfrm>
                <a:off x="7678995" y="6292645"/>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357C08F2-CDEF-4BCF-A922-5F9F63592021}"/>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B2B19D96-49C1-40A4-8DB8-E0B13561F758}"/>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nvGrpSpPr>
            <p:cNvPr id="228" name="Group 227">
              <a:extLst>
                <a:ext uri="{FF2B5EF4-FFF2-40B4-BE49-F238E27FC236}">
                  <a16:creationId xmlns:a16="http://schemas.microsoft.com/office/drawing/2014/main" id="{4593E78A-F2B0-455B-9006-AB952F97E874}"/>
                </a:ext>
              </a:extLst>
            </p:cNvPr>
            <p:cNvGrpSpPr/>
            <p:nvPr/>
          </p:nvGrpSpPr>
          <p:grpSpPr>
            <a:xfrm rot="3688658">
              <a:off x="7732463" y="5901907"/>
              <a:ext cx="301875" cy="78720"/>
              <a:chOff x="7563931" y="6292215"/>
              <a:chExt cx="301875" cy="78720"/>
            </a:xfrm>
          </p:grpSpPr>
          <p:grpSp>
            <p:nvGrpSpPr>
              <p:cNvPr id="229" name="Group 228">
                <a:extLst>
                  <a:ext uri="{FF2B5EF4-FFF2-40B4-BE49-F238E27FC236}">
                    <a16:creationId xmlns:a16="http://schemas.microsoft.com/office/drawing/2014/main" id="{22A117B5-BA05-42E1-8C42-9E6A69FC5AFB}"/>
                  </a:ext>
                </a:extLst>
              </p:cNvPr>
              <p:cNvGrpSpPr/>
              <p:nvPr/>
            </p:nvGrpSpPr>
            <p:grpSpPr>
              <a:xfrm>
                <a:off x="7678994" y="6292215"/>
                <a:ext cx="186812" cy="26670"/>
                <a:chOff x="7678994" y="6292215"/>
                <a:chExt cx="186812" cy="26670"/>
              </a:xfrm>
            </p:grpSpPr>
            <p:cxnSp>
              <p:nvCxnSpPr>
                <p:cNvPr id="242" name="Straight Connector 241">
                  <a:extLst>
                    <a:ext uri="{FF2B5EF4-FFF2-40B4-BE49-F238E27FC236}">
                      <a16:creationId xmlns:a16="http://schemas.microsoft.com/office/drawing/2014/main" id="{9573448D-2220-45BD-B7AA-1804E69B7C6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3" name="Straight Connector 242">
                  <a:extLst>
                    <a:ext uri="{FF2B5EF4-FFF2-40B4-BE49-F238E27FC236}">
                      <a16:creationId xmlns:a16="http://schemas.microsoft.com/office/drawing/2014/main" id="{70076665-B61F-4FAD-963C-FF128DDB484A}"/>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4" name="Straight Connector 243">
                  <a:extLst>
                    <a:ext uri="{FF2B5EF4-FFF2-40B4-BE49-F238E27FC236}">
                      <a16:creationId xmlns:a16="http://schemas.microsoft.com/office/drawing/2014/main" id="{3B4A1CC5-C954-415E-AF8A-68DFB94AE1B0}"/>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30" name="Group 229">
                <a:extLst>
                  <a:ext uri="{FF2B5EF4-FFF2-40B4-BE49-F238E27FC236}">
                    <a16:creationId xmlns:a16="http://schemas.microsoft.com/office/drawing/2014/main" id="{D1ECF418-179A-4A19-87B4-BC5F461EA1D1}"/>
                  </a:ext>
                </a:extLst>
              </p:cNvPr>
              <p:cNvGrpSpPr/>
              <p:nvPr/>
            </p:nvGrpSpPr>
            <p:grpSpPr>
              <a:xfrm flipH="1" flipV="1">
                <a:off x="7563931" y="6292215"/>
                <a:ext cx="186812" cy="26670"/>
                <a:chOff x="7678994" y="6292215"/>
                <a:chExt cx="186812" cy="26670"/>
              </a:xfrm>
            </p:grpSpPr>
            <p:cxnSp>
              <p:nvCxnSpPr>
                <p:cNvPr id="239" name="Straight Connector 238">
                  <a:extLst>
                    <a:ext uri="{FF2B5EF4-FFF2-40B4-BE49-F238E27FC236}">
                      <a16:creationId xmlns:a16="http://schemas.microsoft.com/office/drawing/2014/main" id="{95D159B6-98D0-41D8-AB04-FEA4376EE720}"/>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0" name="Straight Connector 239">
                  <a:extLst>
                    <a:ext uri="{FF2B5EF4-FFF2-40B4-BE49-F238E27FC236}">
                      <a16:creationId xmlns:a16="http://schemas.microsoft.com/office/drawing/2014/main" id="{2EF2AE81-D6CC-49E2-A65C-5FD029B83BB7}"/>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41" name="Straight Connector 240">
                  <a:extLst>
                    <a:ext uri="{FF2B5EF4-FFF2-40B4-BE49-F238E27FC236}">
                      <a16:creationId xmlns:a16="http://schemas.microsoft.com/office/drawing/2014/main" id="{43F36AA2-FCDA-4300-A820-BA0C6FE06262}"/>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31" name="Group 230">
                <a:extLst>
                  <a:ext uri="{FF2B5EF4-FFF2-40B4-BE49-F238E27FC236}">
                    <a16:creationId xmlns:a16="http://schemas.microsoft.com/office/drawing/2014/main" id="{3ECC14A8-E3E0-4FB5-B218-8B913E537E48}"/>
                  </a:ext>
                </a:extLst>
              </p:cNvPr>
              <p:cNvGrpSpPr/>
              <p:nvPr/>
            </p:nvGrpSpPr>
            <p:grpSpPr>
              <a:xfrm>
                <a:off x="7678994" y="6344265"/>
                <a:ext cx="186812" cy="26670"/>
                <a:chOff x="7678994" y="6292215"/>
                <a:chExt cx="186812" cy="26670"/>
              </a:xfrm>
            </p:grpSpPr>
            <p:cxnSp>
              <p:nvCxnSpPr>
                <p:cNvPr id="236" name="Straight Connector 235">
                  <a:extLst>
                    <a:ext uri="{FF2B5EF4-FFF2-40B4-BE49-F238E27FC236}">
                      <a16:creationId xmlns:a16="http://schemas.microsoft.com/office/drawing/2014/main" id="{EEBB099A-94A4-47C4-9B70-3010E7E1B14A}"/>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7" name="Straight Connector 236">
                  <a:extLst>
                    <a:ext uri="{FF2B5EF4-FFF2-40B4-BE49-F238E27FC236}">
                      <a16:creationId xmlns:a16="http://schemas.microsoft.com/office/drawing/2014/main" id="{6477CD11-43CF-422B-9A4C-2F74BE401253}"/>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8" name="Straight Connector 237">
                  <a:extLst>
                    <a:ext uri="{FF2B5EF4-FFF2-40B4-BE49-F238E27FC236}">
                      <a16:creationId xmlns:a16="http://schemas.microsoft.com/office/drawing/2014/main" id="{0DF040B0-09C4-4821-8EE8-E30D474615B5}"/>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nvGrpSpPr>
              <p:cNvPr id="232" name="Group 231">
                <a:extLst>
                  <a:ext uri="{FF2B5EF4-FFF2-40B4-BE49-F238E27FC236}">
                    <a16:creationId xmlns:a16="http://schemas.microsoft.com/office/drawing/2014/main" id="{A4AF3A22-941C-477C-BF6C-423E64E98FF3}"/>
                  </a:ext>
                </a:extLst>
              </p:cNvPr>
              <p:cNvGrpSpPr/>
              <p:nvPr/>
            </p:nvGrpSpPr>
            <p:grpSpPr>
              <a:xfrm flipH="1" flipV="1">
                <a:off x="7563931" y="6344265"/>
                <a:ext cx="186812" cy="26670"/>
                <a:chOff x="7678994" y="6292215"/>
                <a:chExt cx="186812" cy="26670"/>
              </a:xfrm>
            </p:grpSpPr>
            <p:cxnSp>
              <p:nvCxnSpPr>
                <p:cNvPr id="233" name="Straight Connector 232">
                  <a:extLst>
                    <a:ext uri="{FF2B5EF4-FFF2-40B4-BE49-F238E27FC236}">
                      <a16:creationId xmlns:a16="http://schemas.microsoft.com/office/drawing/2014/main" id="{00D89D84-4543-4CBF-B5E9-96EFF4AE84FD}"/>
                    </a:ext>
                  </a:extLst>
                </p:cNvPr>
                <p:cNvCxnSpPr/>
                <p:nvPr/>
              </p:nvCxnSpPr>
              <p:spPr>
                <a:xfrm>
                  <a:off x="7678994" y="6292645"/>
                  <a:ext cx="186812" cy="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4" name="Straight Connector 233">
                  <a:extLst>
                    <a:ext uri="{FF2B5EF4-FFF2-40B4-BE49-F238E27FC236}">
                      <a16:creationId xmlns:a16="http://schemas.microsoft.com/office/drawing/2014/main" id="{6EB3F540-AF56-42F2-A93B-138809E4F5B9}"/>
                    </a:ext>
                  </a:extLst>
                </p:cNvPr>
                <p:cNvCxnSpPr/>
                <p:nvPr/>
              </p:nvCxnSpPr>
              <p:spPr>
                <a:xfrm>
                  <a:off x="7770495" y="6292215"/>
                  <a:ext cx="0" cy="26670"/>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235" name="Straight Connector 234">
                  <a:extLst>
                    <a:ext uri="{FF2B5EF4-FFF2-40B4-BE49-F238E27FC236}">
                      <a16:creationId xmlns:a16="http://schemas.microsoft.com/office/drawing/2014/main" id="{D3616351-D422-46DE-8ED3-41EA44F7C81F}"/>
                    </a:ext>
                  </a:extLst>
                </p:cNvPr>
                <p:cNvCxnSpPr>
                  <a:cxnSpLocks/>
                </p:cNvCxnSpPr>
                <p:nvPr/>
              </p:nvCxnSpPr>
              <p:spPr>
                <a:xfrm>
                  <a:off x="7770495" y="6318885"/>
                  <a:ext cx="95311" cy="0"/>
                </a:xfrm>
                <a:prstGeom prst="line">
                  <a:avLst/>
                </a:prstGeom>
                <a:ln/>
              </p:spPr>
              <p:style>
                <a:lnRef idx="1">
                  <a:schemeClr val="accent5"/>
                </a:lnRef>
                <a:fillRef idx="0">
                  <a:schemeClr val="accent5"/>
                </a:fillRef>
                <a:effectRef idx="0">
                  <a:schemeClr val="accent5"/>
                </a:effectRef>
                <a:fontRef idx="minor">
                  <a:schemeClr val="tx1"/>
                </a:fontRef>
              </p:style>
            </p:cxnSp>
          </p:grpSp>
        </p:grpSp>
        <p:grpSp>
          <p:nvGrpSpPr>
            <p:cNvPr id="272" name="Group 271">
              <a:extLst>
                <a:ext uri="{FF2B5EF4-FFF2-40B4-BE49-F238E27FC236}">
                  <a16:creationId xmlns:a16="http://schemas.microsoft.com/office/drawing/2014/main" id="{E10B19ED-CB32-4B41-9FFA-4D74286B29E3}"/>
                </a:ext>
              </a:extLst>
            </p:cNvPr>
            <p:cNvGrpSpPr/>
            <p:nvPr/>
          </p:nvGrpSpPr>
          <p:grpSpPr>
            <a:xfrm rot="21138201">
              <a:off x="7349314" y="5969324"/>
              <a:ext cx="428958" cy="53769"/>
              <a:chOff x="7826999" y="6465776"/>
              <a:chExt cx="428958" cy="53769"/>
            </a:xfrm>
          </p:grpSpPr>
          <p:grpSp>
            <p:nvGrpSpPr>
              <p:cNvPr id="127" name="Group 126">
                <a:extLst>
                  <a:ext uri="{FF2B5EF4-FFF2-40B4-BE49-F238E27FC236}">
                    <a16:creationId xmlns:a16="http://schemas.microsoft.com/office/drawing/2014/main" id="{881FD7D8-E407-45EF-83F1-C9FF4B731119}"/>
                  </a:ext>
                </a:extLst>
              </p:cNvPr>
              <p:cNvGrpSpPr/>
              <p:nvPr/>
            </p:nvGrpSpPr>
            <p:grpSpPr>
              <a:xfrm>
                <a:off x="7846714" y="6465776"/>
                <a:ext cx="186812" cy="26670"/>
                <a:chOff x="7678994" y="6292215"/>
                <a:chExt cx="186812" cy="26670"/>
              </a:xfrm>
            </p:grpSpPr>
            <p:cxnSp>
              <p:nvCxnSpPr>
                <p:cNvPr id="128" name="Straight Connector 127">
                  <a:extLst>
                    <a:ext uri="{FF2B5EF4-FFF2-40B4-BE49-F238E27FC236}">
                      <a16:creationId xmlns:a16="http://schemas.microsoft.com/office/drawing/2014/main" id="{424D1327-80A7-42EB-9D35-9A3F6D940DBE}"/>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29" name="Straight Connector 128">
                  <a:extLst>
                    <a:ext uri="{FF2B5EF4-FFF2-40B4-BE49-F238E27FC236}">
                      <a16:creationId xmlns:a16="http://schemas.microsoft.com/office/drawing/2014/main" id="{3F3E92FF-D520-4950-A03A-20760967EA16}"/>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0" name="Straight Connector 129">
                  <a:extLst>
                    <a:ext uri="{FF2B5EF4-FFF2-40B4-BE49-F238E27FC236}">
                      <a16:creationId xmlns:a16="http://schemas.microsoft.com/office/drawing/2014/main" id="{9AAACC0F-A181-4F10-ACF2-111BBC5AA0D0}"/>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nvGrpSpPr>
              <p:cNvPr id="131" name="Group 130">
                <a:extLst>
                  <a:ext uri="{FF2B5EF4-FFF2-40B4-BE49-F238E27FC236}">
                    <a16:creationId xmlns:a16="http://schemas.microsoft.com/office/drawing/2014/main" id="{6A670027-654E-439A-B447-5BA04DD98028}"/>
                  </a:ext>
                </a:extLst>
              </p:cNvPr>
              <p:cNvGrpSpPr/>
              <p:nvPr/>
            </p:nvGrpSpPr>
            <p:grpSpPr>
              <a:xfrm flipH="1" flipV="1">
                <a:off x="7826999" y="6492875"/>
                <a:ext cx="186812" cy="26670"/>
                <a:chOff x="7678994" y="6292215"/>
                <a:chExt cx="186812" cy="26670"/>
              </a:xfrm>
            </p:grpSpPr>
            <p:cxnSp>
              <p:nvCxnSpPr>
                <p:cNvPr id="132" name="Straight Connector 131">
                  <a:extLst>
                    <a:ext uri="{FF2B5EF4-FFF2-40B4-BE49-F238E27FC236}">
                      <a16:creationId xmlns:a16="http://schemas.microsoft.com/office/drawing/2014/main" id="{F2C76220-674C-4446-8ADC-A424F4FF0737}"/>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3" name="Straight Connector 132">
                  <a:extLst>
                    <a:ext uri="{FF2B5EF4-FFF2-40B4-BE49-F238E27FC236}">
                      <a16:creationId xmlns:a16="http://schemas.microsoft.com/office/drawing/2014/main" id="{E0C1FF85-0968-4D6C-8875-A2A080EFA340}"/>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34" name="Straight Connector 133">
                  <a:extLst>
                    <a:ext uri="{FF2B5EF4-FFF2-40B4-BE49-F238E27FC236}">
                      <a16:creationId xmlns:a16="http://schemas.microsoft.com/office/drawing/2014/main" id="{20112A61-03CA-4828-9936-C1378EEF6A6E}"/>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nvGrpSpPr>
              <p:cNvPr id="264" name="Group 263">
                <a:extLst>
                  <a:ext uri="{FF2B5EF4-FFF2-40B4-BE49-F238E27FC236}">
                    <a16:creationId xmlns:a16="http://schemas.microsoft.com/office/drawing/2014/main" id="{7F3A63A6-2F16-47EF-B79A-0384F832E0C7}"/>
                  </a:ext>
                </a:extLst>
              </p:cNvPr>
              <p:cNvGrpSpPr/>
              <p:nvPr/>
            </p:nvGrpSpPr>
            <p:grpSpPr>
              <a:xfrm>
                <a:off x="8069145" y="6465776"/>
                <a:ext cx="186812" cy="26670"/>
                <a:chOff x="7678994" y="6292215"/>
                <a:chExt cx="186812" cy="26670"/>
              </a:xfrm>
            </p:grpSpPr>
            <p:cxnSp>
              <p:nvCxnSpPr>
                <p:cNvPr id="265" name="Straight Connector 264">
                  <a:extLst>
                    <a:ext uri="{FF2B5EF4-FFF2-40B4-BE49-F238E27FC236}">
                      <a16:creationId xmlns:a16="http://schemas.microsoft.com/office/drawing/2014/main" id="{6DDEC537-5C0B-4B97-9682-ED5A2079F6D0}"/>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66" name="Straight Connector 265">
                  <a:extLst>
                    <a:ext uri="{FF2B5EF4-FFF2-40B4-BE49-F238E27FC236}">
                      <a16:creationId xmlns:a16="http://schemas.microsoft.com/office/drawing/2014/main" id="{004CDA8B-0860-4EA1-BCD9-56380C5822FB}"/>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67" name="Straight Connector 266">
                  <a:extLst>
                    <a:ext uri="{FF2B5EF4-FFF2-40B4-BE49-F238E27FC236}">
                      <a16:creationId xmlns:a16="http://schemas.microsoft.com/office/drawing/2014/main" id="{21161E77-6082-4C2B-9375-79CDE5E1C24A}"/>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nvGrpSpPr>
              <p:cNvPr id="268" name="Group 267">
                <a:extLst>
                  <a:ext uri="{FF2B5EF4-FFF2-40B4-BE49-F238E27FC236}">
                    <a16:creationId xmlns:a16="http://schemas.microsoft.com/office/drawing/2014/main" id="{732B5513-21CB-497C-840F-6B785A223344}"/>
                  </a:ext>
                </a:extLst>
              </p:cNvPr>
              <p:cNvGrpSpPr/>
              <p:nvPr/>
            </p:nvGrpSpPr>
            <p:grpSpPr>
              <a:xfrm flipH="1" flipV="1">
                <a:off x="8049430" y="6492875"/>
                <a:ext cx="186812" cy="26670"/>
                <a:chOff x="7678994" y="6292215"/>
                <a:chExt cx="186812" cy="26670"/>
              </a:xfrm>
            </p:grpSpPr>
            <p:cxnSp>
              <p:nvCxnSpPr>
                <p:cNvPr id="269" name="Straight Connector 268">
                  <a:extLst>
                    <a:ext uri="{FF2B5EF4-FFF2-40B4-BE49-F238E27FC236}">
                      <a16:creationId xmlns:a16="http://schemas.microsoft.com/office/drawing/2014/main" id="{BBF89E76-8D21-48C5-97E9-93D4093CD8B9}"/>
                    </a:ext>
                  </a:extLst>
                </p:cNvPr>
                <p:cNvCxnSpPr/>
                <p:nvPr/>
              </p:nvCxnSpPr>
              <p:spPr>
                <a:xfrm>
                  <a:off x="7678994" y="6292645"/>
                  <a:ext cx="186812"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70" name="Straight Connector 269">
                  <a:extLst>
                    <a:ext uri="{FF2B5EF4-FFF2-40B4-BE49-F238E27FC236}">
                      <a16:creationId xmlns:a16="http://schemas.microsoft.com/office/drawing/2014/main" id="{B05A0DA5-6399-475E-B103-94FF306DF687}"/>
                    </a:ext>
                  </a:extLst>
                </p:cNvPr>
                <p:cNvCxnSpPr/>
                <p:nvPr/>
              </p:nvCxnSpPr>
              <p:spPr>
                <a:xfrm>
                  <a:off x="7770495" y="6292215"/>
                  <a:ext cx="0" cy="2667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71" name="Straight Connector 270">
                  <a:extLst>
                    <a:ext uri="{FF2B5EF4-FFF2-40B4-BE49-F238E27FC236}">
                      <a16:creationId xmlns:a16="http://schemas.microsoft.com/office/drawing/2014/main" id="{984F02FE-5A02-45B8-AE7F-9CF07EAF4C9A}"/>
                    </a:ext>
                  </a:extLst>
                </p:cNvPr>
                <p:cNvCxnSpPr>
                  <a:cxnSpLocks/>
                </p:cNvCxnSpPr>
                <p:nvPr/>
              </p:nvCxnSpPr>
              <p:spPr>
                <a:xfrm>
                  <a:off x="7770495" y="6318885"/>
                  <a:ext cx="95311" cy="0"/>
                </a:xfrm>
                <a:prstGeom prst="line">
                  <a:avLst/>
                </a:prstGeom>
                <a:ln/>
              </p:spPr>
              <p:style>
                <a:lnRef idx="1">
                  <a:schemeClr val="accent2"/>
                </a:lnRef>
                <a:fillRef idx="0">
                  <a:schemeClr val="accent2"/>
                </a:fillRef>
                <a:effectRef idx="0">
                  <a:schemeClr val="accent2"/>
                </a:effectRef>
                <a:fontRef idx="minor">
                  <a:schemeClr val="tx1"/>
                </a:fontRef>
              </p:style>
            </p:cxnSp>
          </p:grpSp>
        </p:grpSp>
        <p:grpSp>
          <p:nvGrpSpPr>
            <p:cNvPr id="324" name="Group 323">
              <a:extLst>
                <a:ext uri="{FF2B5EF4-FFF2-40B4-BE49-F238E27FC236}">
                  <a16:creationId xmlns:a16="http://schemas.microsoft.com/office/drawing/2014/main" id="{27BD59EB-9288-41C3-96B4-FB8A823552E5}"/>
                </a:ext>
              </a:extLst>
            </p:cNvPr>
            <p:cNvGrpSpPr/>
            <p:nvPr/>
          </p:nvGrpSpPr>
          <p:grpSpPr>
            <a:xfrm rot="15946187" flipV="1">
              <a:off x="7714948" y="6115413"/>
              <a:ext cx="186812" cy="26670"/>
              <a:chOff x="7678994" y="6292215"/>
              <a:chExt cx="186812" cy="26670"/>
            </a:xfrm>
          </p:grpSpPr>
          <p:cxnSp>
            <p:nvCxnSpPr>
              <p:cNvPr id="325" name="Straight Connector 324">
                <a:extLst>
                  <a:ext uri="{FF2B5EF4-FFF2-40B4-BE49-F238E27FC236}">
                    <a16:creationId xmlns:a16="http://schemas.microsoft.com/office/drawing/2014/main" id="{DB677F22-AB78-4780-BF90-9550EBFBA690}"/>
                  </a:ext>
                </a:extLst>
              </p:cNvPr>
              <p:cNvCxnSpPr/>
              <p:nvPr/>
            </p:nvCxnSpPr>
            <p:spPr>
              <a:xfrm>
                <a:off x="7678994" y="6292646"/>
                <a:ext cx="186812"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6" name="Straight Connector 325">
                <a:extLst>
                  <a:ext uri="{FF2B5EF4-FFF2-40B4-BE49-F238E27FC236}">
                    <a16:creationId xmlns:a16="http://schemas.microsoft.com/office/drawing/2014/main" id="{F5E80BE1-01AD-4407-9750-1FEFDDA8776F}"/>
                  </a:ext>
                </a:extLst>
              </p:cNvPr>
              <p:cNvCxnSpPr/>
              <p:nvPr/>
            </p:nvCxnSpPr>
            <p:spPr>
              <a:xfrm>
                <a:off x="7770495" y="6292215"/>
                <a:ext cx="0" cy="2667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327" name="Straight Connector 326">
                <a:extLst>
                  <a:ext uri="{FF2B5EF4-FFF2-40B4-BE49-F238E27FC236}">
                    <a16:creationId xmlns:a16="http://schemas.microsoft.com/office/drawing/2014/main" id="{27A90149-9854-4653-8B01-32DFD20E06AD}"/>
                  </a:ext>
                </a:extLst>
              </p:cNvPr>
              <p:cNvCxnSpPr>
                <a:cxnSpLocks/>
              </p:cNvCxnSpPr>
              <p:nvPr/>
            </p:nvCxnSpPr>
            <p:spPr>
              <a:xfrm>
                <a:off x="7770495" y="6318885"/>
                <a:ext cx="95311" cy="0"/>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grpSp>
      </p:grpSp>
      <p:sp>
        <p:nvSpPr>
          <p:cNvPr id="330" name="TextBox 329">
            <a:extLst>
              <a:ext uri="{FF2B5EF4-FFF2-40B4-BE49-F238E27FC236}">
                <a16:creationId xmlns:a16="http://schemas.microsoft.com/office/drawing/2014/main" id="{3E3B68CC-D914-4415-8698-0F24362A330C}"/>
              </a:ext>
            </a:extLst>
          </p:cNvPr>
          <p:cNvSpPr txBox="1"/>
          <p:nvPr/>
        </p:nvSpPr>
        <p:spPr>
          <a:xfrm>
            <a:off x="9992704" y="6308525"/>
            <a:ext cx="2368802" cy="400110"/>
          </a:xfrm>
          <a:prstGeom prst="rect">
            <a:avLst/>
          </a:prstGeom>
          <a:noFill/>
        </p:spPr>
        <p:txBody>
          <a:bodyPr wrap="square" rtlCol="0">
            <a:spAutoFit/>
          </a:bodyPr>
          <a:lstStyle/>
          <a:p>
            <a:r>
              <a:rPr lang="en-GB" sz="1000" dirty="0"/>
              <a:t>adapted from </a:t>
            </a:r>
          </a:p>
          <a:p>
            <a:r>
              <a:rPr lang="en-GB" sz="1000" dirty="0"/>
              <a:t>McGee, </a:t>
            </a:r>
            <a:r>
              <a:rPr lang="en-GB" sz="1000" i="1" dirty="0"/>
              <a:t>On Food and Cooking</a:t>
            </a:r>
          </a:p>
        </p:txBody>
      </p:sp>
    </p:spTree>
    <p:extLst>
      <p:ext uri="{BB962C8B-B14F-4D97-AF65-F5344CB8AC3E}">
        <p14:creationId xmlns:p14="http://schemas.microsoft.com/office/powerpoint/2010/main" val="5028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64" grpId="0"/>
      <p:bldP spid="65" grpId="0"/>
      <p:bldP spid="66" grpId="0"/>
      <p:bldP spid="68" grpId="0" animBg="1"/>
      <p:bldP spid="69" grpId="0" animBg="1"/>
      <p:bldP spid="70" grpId="0" animBg="1"/>
      <p:bldP spid="71" grpId="0" animBg="1"/>
      <p:bldP spid="72" grpId="0" animBg="1"/>
      <p:bldP spid="73" grpId="0"/>
      <p:bldP spid="74" grpId="0"/>
      <p:bldP spid="76" grpId="0"/>
      <p:bldP spid="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A24D-C726-4900-917B-58C677085D3D}"/>
              </a:ext>
            </a:extLst>
          </p:cNvPr>
          <p:cNvSpPr>
            <a:spLocks noGrp="1"/>
          </p:cNvSpPr>
          <p:nvPr>
            <p:ph type="title"/>
          </p:nvPr>
        </p:nvSpPr>
        <p:spPr>
          <a:xfrm>
            <a:off x="604520" y="3941447"/>
            <a:ext cx="10515600" cy="1325563"/>
          </a:xfrm>
        </p:spPr>
        <p:txBody>
          <a:bodyPr/>
          <a:lstStyle/>
          <a:p>
            <a:r>
              <a:rPr lang="en-GB" dirty="0">
                <a:solidFill>
                  <a:schemeClr val="bg1"/>
                </a:solidFill>
              </a:rPr>
              <a:t>History of Chocolate</a:t>
            </a:r>
          </a:p>
        </p:txBody>
      </p:sp>
    </p:spTree>
    <p:extLst>
      <p:ext uri="{BB962C8B-B14F-4D97-AF65-F5344CB8AC3E}">
        <p14:creationId xmlns:p14="http://schemas.microsoft.com/office/powerpoint/2010/main" val="1028023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A24D-C726-4900-917B-58C677085D3D}"/>
              </a:ext>
            </a:extLst>
          </p:cNvPr>
          <p:cNvSpPr>
            <a:spLocks noGrp="1"/>
          </p:cNvSpPr>
          <p:nvPr>
            <p:ph type="title"/>
          </p:nvPr>
        </p:nvSpPr>
        <p:spPr>
          <a:xfrm>
            <a:off x="604520" y="3941447"/>
            <a:ext cx="10515600" cy="1325563"/>
          </a:xfrm>
        </p:spPr>
        <p:txBody>
          <a:bodyPr/>
          <a:lstStyle/>
          <a:p>
            <a:r>
              <a:rPr lang="en-GB" dirty="0">
                <a:solidFill>
                  <a:schemeClr val="bg1"/>
                </a:solidFill>
              </a:rPr>
              <a:t>Fat Bloom (and Control)</a:t>
            </a:r>
          </a:p>
        </p:txBody>
      </p:sp>
    </p:spTree>
    <p:extLst>
      <p:ext uri="{BB962C8B-B14F-4D97-AF65-F5344CB8AC3E}">
        <p14:creationId xmlns:p14="http://schemas.microsoft.com/office/powerpoint/2010/main" val="183287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What is fat bloom?</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838201" y="1625599"/>
            <a:ext cx="4844970" cy="4094481"/>
          </a:xfrm>
        </p:spPr>
        <p:txBody>
          <a:bodyPr>
            <a:normAutofit lnSpcReduction="10000"/>
          </a:bodyPr>
          <a:lstStyle/>
          <a:p>
            <a:r>
              <a:rPr lang="en-GB" dirty="0"/>
              <a:t>Ever opened a chocolate bar and found that it’s covered in “fuzz”, or it looks pale and patchy? </a:t>
            </a:r>
          </a:p>
          <a:p>
            <a:endParaRPr lang="en-GB" dirty="0"/>
          </a:p>
          <a:p>
            <a:r>
              <a:rPr lang="en-GB" dirty="0"/>
              <a:t>It usually puts people off as it tends to look a bit like mould, although there is nothing mouldy, or harmful, about it.</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pic>
        <p:nvPicPr>
          <p:cNvPr id="6" name="Picture 5" descr="A picture containing piece&#10;&#10;Description automatically generated">
            <a:extLst>
              <a:ext uri="{FF2B5EF4-FFF2-40B4-BE49-F238E27FC236}">
                <a16:creationId xmlns:a16="http://schemas.microsoft.com/office/drawing/2014/main" id="{9721B1E5-D969-43C0-BDC0-BF3E655258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80253" y="1389700"/>
            <a:ext cx="5929621" cy="4464934"/>
          </a:xfrm>
          <a:prstGeom prst="rect">
            <a:avLst/>
          </a:prstGeom>
        </p:spPr>
      </p:pic>
      <p:sp>
        <p:nvSpPr>
          <p:cNvPr id="7" name="Rectangle: Rounded Corners 6">
            <a:extLst>
              <a:ext uri="{FF2B5EF4-FFF2-40B4-BE49-F238E27FC236}">
                <a16:creationId xmlns:a16="http://schemas.microsoft.com/office/drawing/2014/main" id="{9698C637-6BEA-4072-B26B-90E66D0577DD}"/>
              </a:ext>
            </a:extLst>
          </p:cNvPr>
          <p:cNvSpPr/>
          <p:nvPr/>
        </p:nvSpPr>
        <p:spPr>
          <a:xfrm>
            <a:off x="5980253" y="1147305"/>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Well tempered dark chocolate</a:t>
            </a:r>
          </a:p>
        </p:txBody>
      </p:sp>
      <p:sp>
        <p:nvSpPr>
          <p:cNvPr id="8" name="Rectangle: Rounded Corners 7">
            <a:extLst>
              <a:ext uri="{FF2B5EF4-FFF2-40B4-BE49-F238E27FC236}">
                <a16:creationId xmlns:a16="http://schemas.microsoft.com/office/drawing/2014/main" id="{C606BE81-0857-41EC-8902-2D8747EA0866}"/>
              </a:ext>
            </a:extLst>
          </p:cNvPr>
          <p:cNvSpPr/>
          <p:nvPr/>
        </p:nvSpPr>
        <p:spPr>
          <a:xfrm>
            <a:off x="8320267" y="4955467"/>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Bloomed dark chocolate (spontaneous)</a:t>
            </a:r>
          </a:p>
        </p:txBody>
      </p:sp>
      <p:sp>
        <p:nvSpPr>
          <p:cNvPr id="9" name="Rectangle: Rounded Corners 8">
            <a:extLst>
              <a:ext uri="{FF2B5EF4-FFF2-40B4-BE49-F238E27FC236}">
                <a16:creationId xmlns:a16="http://schemas.microsoft.com/office/drawing/2014/main" id="{6F94FA8F-FE6F-4382-8F86-3353B4F19FD1}"/>
              </a:ext>
            </a:extLst>
          </p:cNvPr>
          <p:cNvSpPr/>
          <p:nvPr/>
        </p:nvSpPr>
        <p:spPr>
          <a:xfrm>
            <a:off x="10048355" y="1147305"/>
            <a:ext cx="2011680"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Heat abused dark chocolate</a:t>
            </a:r>
          </a:p>
        </p:txBody>
      </p:sp>
    </p:spTree>
    <p:extLst>
      <p:ext uri="{BB962C8B-B14F-4D97-AF65-F5344CB8AC3E}">
        <p14:creationId xmlns:p14="http://schemas.microsoft.com/office/powerpoint/2010/main" val="122106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How does fat bloom occur?</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
        <p:nvSpPr>
          <p:cNvPr id="11" name="Oval 10">
            <a:extLst>
              <a:ext uri="{FF2B5EF4-FFF2-40B4-BE49-F238E27FC236}">
                <a16:creationId xmlns:a16="http://schemas.microsoft.com/office/drawing/2014/main" id="{A2C1D415-C08E-4DBD-9E9B-6E158E7EC645}"/>
              </a:ext>
            </a:extLst>
          </p:cNvPr>
          <p:cNvSpPr/>
          <p:nvPr/>
        </p:nvSpPr>
        <p:spPr>
          <a:xfrm>
            <a:off x="1028700" y="2759144"/>
            <a:ext cx="2370880" cy="2370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solidFill>
                  <a:schemeClr val="bg1"/>
                </a:solidFill>
              </a:rPr>
              <a:t>When it happens spontaneously, it can occur for a number of reasons</a:t>
            </a:r>
          </a:p>
        </p:txBody>
      </p:sp>
      <p:sp>
        <p:nvSpPr>
          <p:cNvPr id="12" name="Oval 11">
            <a:extLst>
              <a:ext uri="{FF2B5EF4-FFF2-40B4-BE49-F238E27FC236}">
                <a16:creationId xmlns:a16="http://schemas.microsoft.com/office/drawing/2014/main" id="{F82191E5-501E-40D0-95E0-BA1C99EFED08}"/>
              </a:ext>
            </a:extLst>
          </p:cNvPr>
          <p:cNvSpPr/>
          <p:nvPr/>
        </p:nvSpPr>
        <p:spPr>
          <a:xfrm>
            <a:off x="4299463" y="1249185"/>
            <a:ext cx="2370880" cy="2370880"/>
          </a:xfrm>
          <a:prstGeom prst="ellipse">
            <a:avLst/>
          </a:prstGeom>
          <a:solidFill>
            <a:srgbClr val="00588E"/>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dirty="0"/>
              <a:t>Fat crystal recrystallisation on long-term storage</a:t>
            </a:r>
          </a:p>
        </p:txBody>
      </p:sp>
      <p:sp>
        <p:nvSpPr>
          <p:cNvPr id="13" name="Oval 12">
            <a:extLst>
              <a:ext uri="{FF2B5EF4-FFF2-40B4-BE49-F238E27FC236}">
                <a16:creationId xmlns:a16="http://schemas.microsoft.com/office/drawing/2014/main" id="{6323C785-ACDC-4BD8-85B8-193F6AC584D9}"/>
              </a:ext>
            </a:extLst>
          </p:cNvPr>
          <p:cNvSpPr/>
          <p:nvPr/>
        </p:nvSpPr>
        <p:spPr>
          <a:xfrm>
            <a:off x="7606981" y="1469533"/>
            <a:ext cx="2370880" cy="2370880"/>
          </a:xfrm>
          <a:prstGeom prst="ellipse">
            <a:avLst/>
          </a:prstGeom>
          <a:solidFill>
            <a:srgbClr val="00588E"/>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a:t>Chocolate has not been tempered correctly</a:t>
            </a:r>
            <a:endParaRPr lang="en-GB" dirty="0"/>
          </a:p>
        </p:txBody>
      </p:sp>
      <p:sp>
        <p:nvSpPr>
          <p:cNvPr id="14" name="Oval 13">
            <a:extLst>
              <a:ext uri="{FF2B5EF4-FFF2-40B4-BE49-F238E27FC236}">
                <a16:creationId xmlns:a16="http://schemas.microsoft.com/office/drawing/2014/main" id="{D6566C01-8AA7-4305-BDDB-D1B582ED6C31}"/>
              </a:ext>
            </a:extLst>
          </p:cNvPr>
          <p:cNvSpPr/>
          <p:nvPr/>
        </p:nvSpPr>
        <p:spPr>
          <a:xfrm>
            <a:off x="4299462" y="4289668"/>
            <a:ext cx="2370880" cy="2370880"/>
          </a:xfrm>
          <a:prstGeom prst="ellipse">
            <a:avLst/>
          </a:prstGeom>
          <a:solidFill>
            <a:srgbClr val="00588E"/>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a:t>Temperature cycling or temperature abuse</a:t>
            </a:r>
            <a:endParaRPr lang="en-GB" dirty="0"/>
          </a:p>
        </p:txBody>
      </p:sp>
      <p:sp>
        <p:nvSpPr>
          <p:cNvPr id="15" name="Oval 14">
            <a:extLst>
              <a:ext uri="{FF2B5EF4-FFF2-40B4-BE49-F238E27FC236}">
                <a16:creationId xmlns:a16="http://schemas.microsoft.com/office/drawing/2014/main" id="{A0055FBC-2D37-4153-A923-C893F3AD733F}"/>
              </a:ext>
            </a:extLst>
          </p:cNvPr>
          <p:cNvSpPr/>
          <p:nvPr/>
        </p:nvSpPr>
        <p:spPr>
          <a:xfrm>
            <a:off x="7606981" y="4121996"/>
            <a:ext cx="2370880" cy="2370880"/>
          </a:xfrm>
          <a:prstGeom prst="ellipse">
            <a:avLst/>
          </a:prstGeom>
          <a:solidFill>
            <a:srgbClr val="00588E"/>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a:t>Fat migration from a filling to the surface of the chocolate</a:t>
            </a:r>
            <a:endParaRPr lang="en-GB" dirty="0"/>
          </a:p>
        </p:txBody>
      </p:sp>
      <p:cxnSp>
        <p:nvCxnSpPr>
          <p:cNvPr id="17" name="Straight Connector 16">
            <a:extLst>
              <a:ext uri="{FF2B5EF4-FFF2-40B4-BE49-F238E27FC236}">
                <a16:creationId xmlns:a16="http://schemas.microsoft.com/office/drawing/2014/main" id="{5C37D48B-B873-4E78-B7EC-9632C322175A}"/>
              </a:ext>
            </a:extLst>
          </p:cNvPr>
          <p:cNvCxnSpPr>
            <a:cxnSpLocks/>
            <a:stCxn id="11" idx="7"/>
            <a:endCxn id="12" idx="2"/>
          </p:cNvCxnSpPr>
          <p:nvPr/>
        </p:nvCxnSpPr>
        <p:spPr>
          <a:xfrm flipV="1">
            <a:off x="3052373" y="2434625"/>
            <a:ext cx="1247090" cy="671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D0A93D-3E2C-49A7-8D91-0C108CFA7680}"/>
              </a:ext>
            </a:extLst>
          </p:cNvPr>
          <p:cNvCxnSpPr>
            <a:cxnSpLocks/>
            <a:stCxn id="11" idx="6"/>
            <a:endCxn id="13" idx="3"/>
          </p:cNvCxnSpPr>
          <p:nvPr/>
        </p:nvCxnSpPr>
        <p:spPr>
          <a:xfrm flipV="1">
            <a:off x="3399580" y="3493206"/>
            <a:ext cx="4554608" cy="4513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06AAB0-E270-4473-AE5F-F7EC1E216104}"/>
              </a:ext>
            </a:extLst>
          </p:cNvPr>
          <p:cNvCxnSpPr>
            <a:cxnSpLocks/>
            <a:stCxn id="11" idx="6"/>
            <a:endCxn id="15" idx="1"/>
          </p:cNvCxnSpPr>
          <p:nvPr/>
        </p:nvCxnSpPr>
        <p:spPr>
          <a:xfrm>
            <a:off x="3399580" y="3944584"/>
            <a:ext cx="4554608" cy="52461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E3089C-EAE4-462E-AF84-5CC824858274}"/>
              </a:ext>
            </a:extLst>
          </p:cNvPr>
          <p:cNvCxnSpPr>
            <a:cxnSpLocks/>
            <a:stCxn id="11" idx="5"/>
            <a:endCxn id="14" idx="2"/>
          </p:cNvCxnSpPr>
          <p:nvPr/>
        </p:nvCxnSpPr>
        <p:spPr>
          <a:xfrm>
            <a:off x="3052373" y="4782817"/>
            <a:ext cx="1247089" cy="6922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6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How can we prevent fat bloom developing?</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
        <p:nvSpPr>
          <p:cNvPr id="6" name="TextBox 5">
            <a:extLst>
              <a:ext uri="{FF2B5EF4-FFF2-40B4-BE49-F238E27FC236}">
                <a16:creationId xmlns:a16="http://schemas.microsoft.com/office/drawing/2014/main" id="{84CCF023-9E3B-4918-8486-D038B2CDBCD8}"/>
              </a:ext>
            </a:extLst>
          </p:cNvPr>
          <p:cNvSpPr txBox="1"/>
          <p:nvPr/>
        </p:nvSpPr>
        <p:spPr>
          <a:xfrm>
            <a:off x="116625" y="2232537"/>
            <a:ext cx="2708475" cy="954107"/>
          </a:xfrm>
          <a:prstGeom prst="rect">
            <a:avLst/>
          </a:prstGeom>
          <a:noFill/>
        </p:spPr>
        <p:txBody>
          <a:bodyPr wrap="square" rtlCol="0">
            <a:spAutoFit/>
          </a:bodyPr>
          <a:lstStyle/>
          <a:p>
            <a:r>
              <a:rPr lang="en-GB" sz="2800" dirty="0"/>
              <a:t>Storage temperature</a:t>
            </a:r>
          </a:p>
        </p:txBody>
      </p:sp>
      <p:sp>
        <p:nvSpPr>
          <p:cNvPr id="8" name="TextBox 7">
            <a:extLst>
              <a:ext uri="{FF2B5EF4-FFF2-40B4-BE49-F238E27FC236}">
                <a16:creationId xmlns:a16="http://schemas.microsoft.com/office/drawing/2014/main" id="{F7A06542-5ADB-40CF-AAA2-28CBBEC1FE3E}"/>
              </a:ext>
            </a:extLst>
          </p:cNvPr>
          <p:cNvSpPr txBox="1"/>
          <p:nvPr/>
        </p:nvSpPr>
        <p:spPr>
          <a:xfrm>
            <a:off x="1002266" y="4358819"/>
            <a:ext cx="2024076" cy="954107"/>
          </a:xfrm>
          <a:prstGeom prst="rect">
            <a:avLst/>
          </a:prstGeom>
          <a:noFill/>
        </p:spPr>
        <p:txBody>
          <a:bodyPr wrap="square" rtlCol="0">
            <a:spAutoFit/>
          </a:bodyPr>
          <a:lstStyle/>
          <a:p>
            <a:r>
              <a:rPr lang="en-GB" sz="2800" dirty="0"/>
              <a:t>Chocolate formulation</a:t>
            </a:r>
          </a:p>
        </p:txBody>
      </p:sp>
      <p:sp>
        <p:nvSpPr>
          <p:cNvPr id="9" name="TextBox 8">
            <a:extLst>
              <a:ext uri="{FF2B5EF4-FFF2-40B4-BE49-F238E27FC236}">
                <a16:creationId xmlns:a16="http://schemas.microsoft.com/office/drawing/2014/main" id="{96E401D3-D764-4A43-B990-6F7EA69CDAC1}"/>
              </a:ext>
            </a:extLst>
          </p:cNvPr>
          <p:cNvSpPr txBox="1"/>
          <p:nvPr/>
        </p:nvSpPr>
        <p:spPr>
          <a:xfrm>
            <a:off x="6681829" y="4564261"/>
            <a:ext cx="3680750" cy="523220"/>
          </a:xfrm>
          <a:prstGeom prst="rect">
            <a:avLst/>
          </a:prstGeom>
          <a:noFill/>
        </p:spPr>
        <p:txBody>
          <a:bodyPr wrap="square" rtlCol="0">
            <a:spAutoFit/>
          </a:bodyPr>
          <a:lstStyle/>
          <a:p>
            <a:r>
              <a:rPr lang="en-GB" sz="2800" dirty="0"/>
              <a:t>Filling formulation</a:t>
            </a:r>
          </a:p>
        </p:txBody>
      </p:sp>
      <p:sp>
        <p:nvSpPr>
          <p:cNvPr id="10" name="Rectangle: Rounded Corners 9">
            <a:extLst>
              <a:ext uri="{FF2B5EF4-FFF2-40B4-BE49-F238E27FC236}">
                <a16:creationId xmlns:a16="http://schemas.microsoft.com/office/drawing/2014/main" id="{4E6B89D2-B295-42F3-8D48-FBE1F9FE8E6F}"/>
              </a:ext>
            </a:extLst>
          </p:cNvPr>
          <p:cNvSpPr/>
          <p:nvPr/>
        </p:nvSpPr>
        <p:spPr>
          <a:xfrm>
            <a:off x="3026342" y="4632064"/>
            <a:ext cx="2483831"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Addition of </a:t>
            </a:r>
          </a:p>
          <a:p>
            <a:pPr marL="358775" indent="-185738">
              <a:buFont typeface="Arial" panose="020B0604020202020204" pitchFamily="34" charset="0"/>
              <a:buChar char="•"/>
            </a:pPr>
            <a:r>
              <a:rPr lang="en-GB" sz="1600" dirty="0"/>
              <a:t>(enough) milk fat</a:t>
            </a:r>
          </a:p>
          <a:p>
            <a:pPr marL="358775" indent="-185738">
              <a:buFont typeface="Arial" panose="020B0604020202020204" pitchFamily="34" charset="0"/>
              <a:buChar char="•"/>
            </a:pPr>
            <a:r>
              <a:rPr lang="en-GB" sz="1600" dirty="0"/>
              <a:t>specific fats </a:t>
            </a:r>
          </a:p>
        </p:txBody>
      </p:sp>
      <p:sp>
        <p:nvSpPr>
          <p:cNvPr id="11" name="Rectangle: Rounded Corners 10">
            <a:extLst>
              <a:ext uri="{FF2B5EF4-FFF2-40B4-BE49-F238E27FC236}">
                <a16:creationId xmlns:a16="http://schemas.microsoft.com/office/drawing/2014/main" id="{4976F28E-D1D7-481E-9D5E-808B1A6A3A79}"/>
              </a:ext>
            </a:extLst>
          </p:cNvPr>
          <p:cNvSpPr/>
          <p:nvPr/>
        </p:nvSpPr>
        <p:spPr>
          <a:xfrm>
            <a:off x="8209020" y="5087481"/>
            <a:ext cx="3567367" cy="10256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Use of compatible fats – no (or very little) liquid oils or even incompatible fats (such as coconut oil)</a:t>
            </a:r>
          </a:p>
        </p:txBody>
      </p:sp>
      <p:pic>
        <p:nvPicPr>
          <p:cNvPr id="13" name="Picture 12" descr="Icon&#10;&#10;Description automatically generated">
            <a:extLst>
              <a:ext uri="{FF2B5EF4-FFF2-40B4-BE49-F238E27FC236}">
                <a16:creationId xmlns:a16="http://schemas.microsoft.com/office/drawing/2014/main" id="{897E093B-E666-4133-9BED-801E5FCE6A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55758" y="1440248"/>
            <a:ext cx="2538684" cy="2538684"/>
          </a:xfrm>
          <a:prstGeom prst="rect">
            <a:avLst/>
          </a:prstGeom>
        </p:spPr>
      </p:pic>
      <p:pic>
        <p:nvPicPr>
          <p:cNvPr id="4100" name="Picture 4" descr="How to Temper Chocolate - Great British Chefs">
            <a:extLst>
              <a:ext uri="{FF2B5EF4-FFF2-40B4-BE49-F238E27FC236}">
                <a16:creationId xmlns:a16="http://schemas.microsoft.com/office/drawing/2014/main" id="{3C8E16DE-1982-4B19-95E1-7C2E3438562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6763572" y="1352331"/>
            <a:ext cx="3337086" cy="22247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B718E0-6D3F-4D83-917A-5B16D34013D3}"/>
              </a:ext>
            </a:extLst>
          </p:cNvPr>
          <p:cNvSpPr txBox="1"/>
          <p:nvPr/>
        </p:nvSpPr>
        <p:spPr>
          <a:xfrm>
            <a:off x="9992704" y="6308525"/>
            <a:ext cx="2368802" cy="400110"/>
          </a:xfrm>
          <a:prstGeom prst="rect">
            <a:avLst/>
          </a:prstGeom>
          <a:noFill/>
        </p:spPr>
        <p:txBody>
          <a:bodyPr wrap="square" rtlCol="0">
            <a:spAutoFit/>
          </a:bodyPr>
          <a:lstStyle/>
          <a:p>
            <a:r>
              <a:rPr lang="en-GB" sz="1000" dirty="0"/>
              <a:t>flaticon.com</a:t>
            </a:r>
          </a:p>
          <a:p>
            <a:r>
              <a:rPr lang="en-GB" sz="1000" dirty="0"/>
              <a:t>greatbritishchefs.com</a:t>
            </a:r>
          </a:p>
        </p:txBody>
      </p:sp>
      <p:sp>
        <p:nvSpPr>
          <p:cNvPr id="7" name="TextBox 6">
            <a:extLst>
              <a:ext uri="{FF2B5EF4-FFF2-40B4-BE49-F238E27FC236}">
                <a16:creationId xmlns:a16="http://schemas.microsoft.com/office/drawing/2014/main" id="{3F29095E-E668-4E03-9C29-40E30F2C4CEB}"/>
              </a:ext>
            </a:extLst>
          </p:cNvPr>
          <p:cNvSpPr txBox="1"/>
          <p:nvPr/>
        </p:nvSpPr>
        <p:spPr>
          <a:xfrm>
            <a:off x="9105142" y="3555540"/>
            <a:ext cx="2071963" cy="523220"/>
          </a:xfrm>
          <a:prstGeom prst="rect">
            <a:avLst/>
          </a:prstGeom>
          <a:noFill/>
        </p:spPr>
        <p:txBody>
          <a:bodyPr wrap="square" rtlCol="0">
            <a:spAutoFit/>
          </a:bodyPr>
          <a:lstStyle/>
          <a:p>
            <a:r>
              <a:rPr lang="en-GB" sz="2800" dirty="0"/>
              <a:t>Tempering</a:t>
            </a:r>
          </a:p>
        </p:txBody>
      </p:sp>
    </p:spTree>
    <p:extLst>
      <p:ext uri="{BB962C8B-B14F-4D97-AF65-F5344CB8AC3E}">
        <p14:creationId xmlns:p14="http://schemas.microsoft.com/office/powerpoint/2010/main" val="73076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A24D-C726-4900-917B-58C677085D3D}"/>
              </a:ext>
            </a:extLst>
          </p:cNvPr>
          <p:cNvSpPr>
            <a:spLocks noGrp="1"/>
          </p:cNvSpPr>
          <p:nvPr>
            <p:ph type="title"/>
          </p:nvPr>
        </p:nvSpPr>
        <p:spPr>
          <a:xfrm>
            <a:off x="604520" y="3941447"/>
            <a:ext cx="10515600" cy="1325563"/>
          </a:xfrm>
        </p:spPr>
        <p:txBody>
          <a:bodyPr/>
          <a:lstStyle/>
          <a:p>
            <a:r>
              <a:rPr lang="en-GB" dirty="0">
                <a:solidFill>
                  <a:schemeClr val="bg1"/>
                </a:solidFill>
              </a:rPr>
              <a:t>What Gives Chocolate its Flavour?</a:t>
            </a:r>
          </a:p>
        </p:txBody>
      </p:sp>
    </p:spTree>
    <p:extLst>
      <p:ext uri="{BB962C8B-B14F-4D97-AF65-F5344CB8AC3E}">
        <p14:creationId xmlns:p14="http://schemas.microsoft.com/office/powerpoint/2010/main" val="42063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What is Flavour?</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838200" y="1625599"/>
            <a:ext cx="10515600" cy="4094481"/>
          </a:xfrm>
        </p:spPr>
        <p:txBody>
          <a:bodyPr/>
          <a:lstStyle/>
          <a:p>
            <a:r>
              <a:rPr lang="en-GB" dirty="0">
                <a:solidFill>
                  <a:srgbClr val="54585A"/>
                </a:solidFill>
                <a:latin typeface="Arial" panose="020B0604020202020204"/>
              </a:rPr>
              <a:t>Flavour is the combination of taste and smell (aroma)</a:t>
            </a:r>
          </a:p>
          <a:p>
            <a:endParaRPr lang="en-GB" dirty="0">
              <a:latin typeface="Arial" panose="020B0604020202020204"/>
            </a:endParaRPr>
          </a:p>
          <a:p>
            <a:r>
              <a:rPr lang="en-GB" dirty="0">
                <a:latin typeface="Arial" panose="020B0604020202020204"/>
              </a:rPr>
              <a:t>There are only 5 accepted basic tastes; sweet, sour, salty, bitter and umami – these are all non-volatile and are detected by the tongue</a:t>
            </a:r>
          </a:p>
          <a:p>
            <a:endParaRPr lang="en-GB" dirty="0">
              <a:latin typeface="Arial" panose="020B0604020202020204"/>
            </a:endParaRPr>
          </a:p>
          <a:p>
            <a:r>
              <a:rPr lang="en-GB" dirty="0">
                <a:latin typeface="Arial" panose="020B0604020202020204"/>
              </a:rPr>
              <a:t>There are however possibly an unlimited combination of aromas – these are all volatile and are detected by the nose</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spTree>
    <p:extLst>
      <p:ext uri="{BB962C8B-B14F-4D97-AF65-F5344CB8AC3E}">
        <p14:creationId xmlns:p14="http://schemas.microsoft.com/office/powerpoint/2010/main" val="448254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1155226" y="482461"/>
            <a:ext cx="10515600" cy="1075123"/>
          </a:xfrm>
        </p:spPr>
        <p:txBody>
          <a:bodyPr>
            <a:normAutofit/>
          </a:bodyPr>
          <a:lstStyle/>
          <a:p>
            <a:r>
              <a:rPr lang="en-GB" sz="4000" dirty="0">
                <a:solidFill>
                  <a:srgbClr val="004976"/>
                </a:solidFill>
                <a:latin typeface="Arial" panose="020B0604020202020204"/>
              </a:rPr>
              <a:t>What does this one smell of?</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pic>
        <p:nvPicPr>
          <p:cNvPr id="6" name="Picture 5">
            <a:extLst>
              <a:ext uri="{FF2B5EF4-FFF2-40B4-BE49-F238E27FC236}">
                <a16:creationId xmlns:a16="http://schemas.microsoft.com/office/drawing/2014/main" id="{A145A8FB-E007-4955-8A10-570BD3E159C4}"/>
              </a:ext>
            </a:extLst>
          </p:cNvPr>
          <p:cNvPicPr>
            <a:picLocks noChangeAspect="1"/>
          </p:cNvPicPr>
          <p:nvPr/>
        </p:nvPicPr>
        <p:blipFill>
          <a:blip r:embed="rId4"/>
          <a:stretch>
            <a:fillRect/>
          </a:stretch>
        </p:blipFill>
        <p:spPr>
          <a:xfrm>
            <a:off x="6628404" y="1800366"/>
            <a:ext cx="2051571" cy="2051571"/>
          </a:xfrm>
          <a:prstGeom prst="rect">
            <a:avLst/>
          </a:prstGeom>
        </p:spPr>
      </p:pic>
      <p:pic>
        <p:nvPicPr>
          <p:cNvPr id="7" name="Picture 6">
            <a:extLst>
              <a:ext uri="{FF2B5EF4-FFF2-40B4-BE49-F238E27FC236}">
                <a16:creationId xmlns:a16="http://schemas.microsoft.com/office/drawing/2014/main" id="{F334EC9D-5E24-44CC-A142-F738A1206F2E}"/>
              </a:ext>
            </a:extLst>
          </p:cNvPr>
          <p:cNvPicPr>
            <a:picLocks noChangeAspect="1"/>
          </p:cNvPicPr>
          <p:nvPr/>
        </p:nvPicPr>
        <p:blipFill>
          <a:blip r:embed="rId5"/>
          <a:stretch>
            <a:fillRect/>
          </a:stretch>
        </p:blipFill>
        <p:spPr>
          <a:xfrm>
            <a:off x="6413026" y="4692584"/>
            <a:ext cx="2095500" cy="1162050"/>
          </a:xfrm>
          <a:prstGeom prst="rect">
            <a:avLst/>
          </a:prstGeom>
        </p:spPr>
      </p:pic>
      <p:grpSp>
        <p:nvGrpSpPr>
          <p:cNvPr id="10" name="Group 9">
            <a:extLst>
              <a:ext uri="{FF2B5EF4-FFF2-40B4-BE49-F238E27FC236}">
                <a16:creationId xmlns:a16="http://schemas.microsoft.com/office/drawing/2014/main" id="{9C1FE87F-B10D-4E66-AEBF-14E413420CEF}"/>
              </a:ext>
            </a:extLst>
          </p:cNvPr>
          <p:cNvGrpSpPr/>
          <p:nvPr/>
        </p:nvGrpSpPr>
        <p:grpSpPr>
          <a:xfrm>
            <a:off x="9605197" y="1905642"/>
            <a:ext cx="1841017" cy="1841017"/>
            <a:chOff x="9605197" y="1905642"/>
            <a:chExt cx="1841017" cy="1841017"/>
          </a:xfrm>
        </p:grpSpPr>
        <p:pic>
          <p:nvPicPr>
            <p:cNvPr id="8" name="Picture 7">
              <a:extLst>
                <a:ext uri="{FF2B5EF4-FFF2-40B4-BE49-F238E27FC236}">
                  <a16:creationId xmlns:a16="http://schemas.microsoft.com/office/drawing/2014/main" id="{7129F292-76B6-4A6A-8B70-5D857FF261CE}"/>
                </a:ext>
              </a:extLst>
            </p:cNvPr>
            <p:cNvPicPr>
              <a:picLocks noChangeAspect="1"/>
            </p:cNvPicPr>
            <p:nvPr/>
          </p:nvPicPr>
          <p:blipFill>
            <a:blip r:embed="rId6"/>
            <a:stretch>
              <a:fillRect/>
            </a:stretch>
          </p:blipFill>
          <p:spPr>
            <a:xfrm>
              <a:off x="9605197" y="1905642"/>
              <a:ext cx="1841017" cy="1841017"/>
            </a:xfrm>
            <a:prstGeom prst="rect">
              <a:avLst/>
            </a:prstGeom>
          </p:spPr>
        </p:pic>
        <p:sp>
          <p:nvSpPr>
            <p:cNvPr id="9" name="Rectangle 8">
              <a:extLst>
                <a:ext uri="{FF2B5EF4-FFF2-40B4-BE49-F238E27FC236}">
                  <a16:creationId xmlns:a16="http://schemas.microsoft.com/office/drawing/2014/main" id="{FF363E37-CC04-40E6-B814-4F689328AB9C}"/>
                </a:ext>
              </a:extLst>
            </p:cNvPr>
            <p:cNvSpPr/>
            <p:nvPr/>
          </p:nvSpPr>
          <p:spPr>
            <a:xfrm>
              <a:off x="10386508" y="2355925"/>
              <a:ext cx="268941" cy="13447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754B4DCE-896E-43BC-AC5A-8A6B1D07650F}"/>
              </a:ext>
            </a:extLst>
          </p:cNvPr>
          <p:cNvPicPr>
            <a:picLocks noChangeAspect="1"/>
          </p:cNvPicPr>
          <p:nvPr/>
        </p:nvPicPr>
        <p:blipFill>
          <a:blip r:embed="rId7"/>
          <a:stretch>
            <a:fillRect/>
          </a:stretch>
        </p:blipFill>
        <p:spPr>
          <a:xfrm>
            <a:off x="9504342" y="4159720"/>
            <a:ext cx="2033271" cy="2051571"/>
          </a:xfrm>
          <a:prstGeom prst="rect">
            <a:avLst/>
          </a:prstGeom>
        </p:spPr>
      </p:pic>
      <p:sp>
        <p:nvSpPr>
          <p:cNvPr id="12" name="TextBox 11">
            <a:extLst>
              <a:ext uri="{FF2B5EF4-FFF2-40B4-BE49-F238E27FC236}">
                <a16:creationId xmlns:a16="http://schemas.microsoft.com/office/drawing/2014/main" id="{E9FB38DD-D2A5-480C-BEAF-47007B86369D}"/>
              </a:ext>
            </a:extLst>
          </p:cNvPr>
          <p:cNvSpPr txBox="1"/>
          <p:nvPr/>
        </p:nvSpPr>
        <p:spPr>
          <a:xfrm>
            <a:off x="1981200" y="5000839"/>
            <a:ext cx="1980029" cy="369332"/>
          </a:xfrm>
          <a:prstGeom prst="rect">
            <a:avLst/>
          </a:prstGeom>
          <a:noFill/>
        </p:spPr>
        <p:txBody>
          <a:bodyPr wrap="none" rtlCol="0">
            <a:spAutoFit/>
          </a:bodyPr>
          <a:lstStyle/>
          <a:p>
            <a:r>
              <a:rPr lang="en-GB" dirty="0"/>
              <a:t>2,3-pentanedione</a:t>
            </a:r>
          </a:p>
        </p:txBody>
      </p:sp>
      <p:pic>
        <p:nvPicPr>
          <p:cNvPr id="3" name="Picture 2">
            <a:extLst>
              <a:ext uri="{FF2B5EF4-FFF2-40B4-BE49-F238E27FC236}">
                <a16:creationId xmlns:a16="http://schemas.microsoft.com/office/drawing/2014/main" id="{4BD1DBF3-3C0F-42C0-A4DA-9833FFBE589F}"/>
              </a:ext>
            </a:extLst>
          </p:cNvPr>
          <p:cNvPicPr>
            <a:picLocks noChangeAspect="1"/>
          </p:cNvPicPr>
          <p:nvPr/>
        </p:nvPicPr>
        <p:blipFill>
          <a:blip r:embed="rId8"/>
          <a:stretch>
            <a:fillRect/>
          </a:stretch>
        </p:blipFill>
        <p:spPr>
          <a:xfrm>
            <a:off x="1981200" y="2048828"/>
            <a:ext cx="2095500" cy="2228850"/>
          </a:xfrm>
          <a:prstGeom prst="rect">
            <a:avLst/>
          </a:prstGeom>
        </p:spPr>
      </p:pic>
      <p:cxnSp>
        <p:nvCxnSpPr>
          <p:cNvPr id="13" name="Straight Connector 12">
            <a:extLst>
              <a:ext uri="{FF2B5EF4-FFF2-40B4-BE49-F238E27FC236}">
                <a16:creationId xmlns:a16="http://schemas.microsoft.com/office/drawing/2014/main" id="{75EEBB5B-0EC3-8D23-21B8-99BC38F45844}"/>
              </a:ext>
            </a:extLst>
          </p:cNvPr>
          <p:cNvCxnSpPr>
            <a:cxnSpLocks/>
          </p:cNvCxnSpPr>
          <p:nvPr/>
        </p:nvCxnSpPr>
        <p:spPr>
          <a:xfrm>
            <a:off x="4007031" y="2967487"/>
            <a:ext cx="686889" cy="376604"/>
          </a:xfrm>
          <a:prstGeom prst="line">
            <a:avLst/>
          </a:prstGeom>
          <a:ln w="22225">
            <a:solidFill>
              <a:srgbClr val="00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5514383-0550-79A2-9EFF-3D6FE9978CC2}"/>
              </a:ext>
            </a:extLst>
          </p:cNvPr>
          <p:cNvPicPr>
            <a:picLocks noChangeAspect="1"/>
          </p:cNvPicPr>
          <p:nvPr/>
        </p:nvPicPr>
        <p:blipFill>
          <a:blip r:embed="rId9"/>
          <a:stretch>
            <a:fillRect/>
          </a:stretch>
        </p:blipFill>
        <p:spPr>
          <a:xfrm>
            <a:off x="396175" y="831966"/>
            <a:ext cx="652329" cy="1591194"/>
          </a:xfrm>
          <a:prstGeom prst="rect">
            <a:avLst/>
          </a:prstGeom>
        </p:spPr>
      </p:pic>
    </p:spTree>
    <p:extLst>
      <p:ext uri="{BB962C8B-B14F-4D97-AF65-F5344CB8AC3E}">
        <p14:creationId xmlns:p14="http://schemas.microsoft.com/office/powerpoint/2010/main" val="181133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sp>
        <p:nvSpPr>
          <p:cNvPr id="17" name="TextBox 16">
            <a:extLst>
              <a:ext uri="{FF2B5EF4-FFF2-40B4-BE49-F238E27FC236}">
                <a16:creationId xmlns:a16="http://schemas.microsoft.com/office/drawing/2014/main" id="{B6A65B59-25B4-4C52-87E2-B6FEF1D4C299}"/>
              </a:ext>
            </a:extLst>
          </p:cNvPr>
          <p:cNvSpPr txBox="1"/>
          <p:nvPr/>
        </p:nvSpPr>
        <p:spPr>
          <a:xfrm>
            <a:off x="2536555" y="4746895"/>
            <a:ext cx="889987" cy="369332"/>
          </a:xfrm>
          <a:prstGeom prst="rect">
            <a:avLst/>
          </a:prstGeom>
          <a:noFill/>
        </p:spPr>
        <p:txBody>
          <a:bodyPr wrap="none" rtlCol="0">
            <a:spAutoFit/>
          </a:bodyPr>
          <a:lstStyle/>
          <a:p>
            <a:r>
              <a:rPr lang="en-GB" dirty="0"/>
              <a:t>vanillin</a:t>
            </a:r>
          </a:p>
        </p:txBody>
      </p:sp>
      <p:pic>
        <p:nvPicPr>
          <p:cNvPr id="3" name="Picture 2">
            <a:extLst>
              <a:ext uri="{FF2B5EF4-FFF2-40B4-BE49-F238E27FC236}">
                <a16:creationId xmlns:a16="http://schemas.microsoft.com/office/drawing/2014/main" id="{7F84DB3D-A702-D1FB-888E-067F5ED06CB3}"/>
              </a:ext>
            </a:extLst>
          </p:cNvPr>
          <p:cNvPicPr>
            <a:picLocks noChangeAspect="1"/>
          </p:cNvPicPr>
          <p:nvPr/>
        </p:nvPicPr>
        <p:blipFill>
          <a:blip r:embed="rId4"/>
          <a:stretch>
            <a:fillRect/>
          </a:stretch>
        </p:blipFill>
        <p:spPr>
          <a:xfrm>
            <a:off x="1452140" y="2340460"/>
            <a:ext cx="3376740" cy="1668028"/>
          </a:xfrm>
          <a:prstGeom prst="rect">
            <a:avLst/>
          </a:prstGeom>
        </p:spPr>
      </p:pic>
      <p:pic>
        <p:nvPicPr>
          <p:cNvPr id="11" name="Picture 10">
            <a:extLst>
              <a:ext uri="{FF2B5EF4-FFF2-40B4-BE49-F238E27FC236}">
                <a16:creationId xmlns:a16="http://schemas.microsoft.com/office/drawing/2014/main" id="{A3FBC089-C027-E09E-9265-5A05540383D1}"/>
              </a:ext>
            </a:extLst>
          </p:cNvPr>
          <p:cNvPicPr>
            <a:picLocks noChangeAspect="1"/>
          </p:cNvPicPr>
          <p:nvPr/>
        </p:nvPicPr>
        <p:blipFill>
          <a:blip r:embed="rId5"/>
          <a:stretch>
            <a:fillRect/>
          </a:stretch>
        </p:blipFill>
        <p:spPr>
          <a:xfrm>
            <a:off x="9655445" y="3610104"/>
            <a:ext cx="1504924" cy="1993702"/>
          </a:xfrm>
          <a:prstGeom prst="rect">
            <a:avLst/>
          </a:prstGeom>
        </p:spPr>
      </p:pic>
      <p:pic>
        <p:nvPicPr>
          <p:cNvPr id="13" name="Picture 12">
            <a:extLst>
              <a:ext uri="{FF2B5EF4-FFF2-40B4-BE49-F238E27FC236}">
                <a16:creationId xmlns:a16="http://schemas.microsoft.com/office/drawing/2014/main" id="{1E7C24B7-ABD3-50AA-238B-A4169E26C44E}"/>
              </a:ext>
            </a:extLst>
          </p:cNvPr>
          <p:cNvPicPr>
            <a:picLocks noChangeAspect="1"/>
          </p:cNvPicPr>
          <p:nvPr/>
        </p:nvPicPr>
        <p:blipFill>
          <a:blip r:embed="rId6"/>
          <a:stretch>
            <a:fillRect/>
          </a:stretch>
        </p:blipFill>
        <p:spPr>
          <a:xfrm>
            <a:off x="6900556" y="3610104"/>
            <a:ext cx="1838348" cy="1993702"/>
          </a:xfrm>
          <a:prstGeom prst="rect">
            <a:avLst/>
          </a:prstGeom>
        </p:spPr>
      </p:pic>
      <p:pic>
        <p:nvPicPr>
          <p:cNvPr id="15" name="Picture 14">
            <a:extLst>
              <a:ext uri="{FF2B5EF4-FFF2-40B4-BE49-F238E27FC236}">
                <a16:creationId xmlns:a16="http://schemas.microsoft.com/office/drawing/2014/main" id="{92B20243-71C7-C2C9-D3EC-5BC4B08186D1}"/>
              </a:ext>
            </a:extLst>
          </p:cNvPr>
          <p:cNvPicPr>
            <a:picLocks noChangeAspect="1"/>
          </p:cNvPicPr>
          <p:nvPr/>
        </p:nvPicPr>
        <p:blipFill>
          <a:blip r:embed="rId7"/>
          <a:stretch>
            <a:fillRect/>
          </a:stretch>
        </p:blipFill>
        <p:spPr>
          <a:xfrm>
            <a:off x="9253016" y="1659999"/>
            <a:ext cx="2107638" cy="1890488"/>
          </a:xfrm>
          <a:prstGeom prst="rect">
            <a:avLst/>
          </a:prstGeom>
        </p:spPr>
      </p:pic>
      <p:pic>
        <p:nvPicPr>
          <p:cNvPr id="24" name="Picture 23">
            <a:extLst>
              <a:ext uri="{FF2B5EF4-FFF2-40B4-BE49-F238E27FC236}">
                <a16:creationId xmlns:a16="http://schemas.microsoft.com/office/drawing/2014/main" id="{A2C25371-7FBA-E86D-AA2C-8D77A6F7ED7F}"/>
              </a:ext>
            </a:extLst>
          </p:cNvPr>
          <p:cNvPicPr>
            <a:picLocks noChangeAspect="1"/>
          </p:cNvPicPr>
          <p:nvPr/>
        </p:nvPicPr>
        <p:blipFill>
          <a:blip r:embed="rId8"/>
          <a:stretch>
            <a:fillRect/>
          </a:stretch>
        </p:blipFill>
        <p:spPr>
          <a:xfrm>
            <a:off x="6686821" y="1760973"/>
            <a:ext cx="2566195" cy="1668027"/>
          </a:xfrm>
          <a:prstGeom prst="rect">
            <a:avLst/>
          </a:prstGeom>
        </p:spPr>
      </p:pic>
      <p:pic>
        <p:nvPicPr>
          <p:cNvPr id="25" name="Picture 24">
            <a:extLst>
              <a:ext uri="{FF2B5EF4-FFF2-40B4-BE49-F238E27FC236}">
                <a16:creationId xmlns:a16="http://schemas.microsoft.com/office/drawing/2014/main" id="{370DCBC1-2237-0EE6-F526-108A2019F742}"/>
              </a:ext>
            </a:extLst>
          </p:cNvPr>
          <p:cNvPicPr>
            <a:picLocks noChangeAspect="1"/>
          </p:cNvPicPr>
          <p:nvPr/>
        </p:nvPicPr>
        <p:blipFill>
          <a:blip r:embed="rId9"/>
          <a:stretch>
            <a:fillRect/>
          </a:stretch>
        </p:blipFill>
        <p:spPr>
          <a:xfrm>
            <a:off x="406904" y="796159"/>
            <a:ext cx="652329" cy="1591194"/>
          </a:xfrm>
          <a:prstGeom prst="rect">
            <a:avLst/>
          </a:prstGeom>
        </p:spPr>
      </p:pic>
      <p:sp>
        <p:nvSpPr>
          <p:cNvPr id="28" name="Title 1">
            <a:extLst>
              <a:ext uri="{FF2B5EF4-FFF2-40B4-BE49-F238E27FC236}">
                <a16:creationId xmlns:a16="http://schemas.microsoft.com/office/drawing/2014/main" id="{95033216-457D-6110-689D-AC2624CEC50D}"/>
              </a:ext>
            </a:extLst>
          </p:cNvPr>
          <p:cNvSpPr txBox="1">
            <a:spLocks/>
          </p:cNvSpPr>
          <p:nvPr/>
        </p:nvSpPr>
        <p:spPr>
          <a:xfrm>
            <a:off x="1155226" y="482461"/>
            <a:ext cx="10515600" cy="1075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4976"/>
                </a:solidFill>
                <a:latin typeface="+mj-lt"/>
                <a:ea typeface="+mj-ea"/>
                <a:cs typeface="+mj-cs"/>
              </a:defRPr>
            </a:lvl1pPr>
          </a:lstStyle>
          <a:p>
            <a:r>
              <a:rPr lang="en-GB">
                <a:latin typeface="Arial" panose="020B0604020202020204"/>
              </a:rPr>
              <a:t>What does this one smell of?</a:t>
            </a:r>
            <a:endParaRPr lang="en-GB" dirty="0"/>
          </a:p>
        </p:txBody>
      </p:sp>
    </p:spTree>
    <p:extLst>
      <p:ext uri="{BB962C8B-B14F-4D97-AF65-F5344CB8AC3E}">
        <p14:creationId xmlns:p14="http://schemas.microsoft.com/office/powerpoint/2010/main" val="40065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sp>
        <p:nvSpPr>
          <p:cNvPr id="17" name="TextBox 16">
            <a:extLst>
              <a:ext uri="{FF2B5EF4-FFF2-40B4-BE49-F238E27FC236}">
                <a16:creationId xmlns:a16="http://schemas.microsoft.com/office/drawing/2014/main" id="{B6A65B59-25B4-4C52-87E2-B6FEF1D4C299}"/>
              </a:ext>
            </a:extLst>
          </p:cNvPr>
          <p:cNvSpPr txBox="1"/>
          <p:nvPr/>
        </p:nvSpPr>
        <p:spPr>
          <a:xfrm>
            <a:off x="2894714" y="4563698"/>
            <a:ext cx="2313454" cy="369332"/>
          </a:xfrm>
          <a:prstGeom prst="rect">
            <a:avLst/>
          </a:prstGeom>
          <a:noFill/>
        </p:spPr>
        <p:txBody>
          <a:bodyPr wrap="none" rtlCol="0">
            <a:spAutoFit/>
          </a:bodyPr>
          <a:lstStyle/>
          <a:p>
            <a:r>
              <a:rPr lang="en-GB" dirty="0"/>
              <a:t>Phenylacetaldehyde</a:t>
            </a:r>
          </a:p>
        </p:txBody>
      </p:sp>
      <p:grpSp>
        <p:nvGrpSpPr>
          <p:cNvPr id="14" name="Group 13">
            <a:extLst>
              <a:ext uri="{FF2B5EF4-FFF2-40B4-BE49-F238E27FC236}">
                <a16:creationId xmlns:a16="http://schemas.microsoft.com/office/drawing/2014/main" id="{92228C41-6D55-931C-0A5E-644D29DC548E}"/>
              </a:ext>
            </a:extLst>
          </p:cNvPr>
          <p:cNvGrpSpPr/>
          <p:nvPr/>
        </p:nvGrpSpPr>
        <p:grpSpPr>
          <a:xfrm>
            <a:off x="7257229" y="1674964"/>
            <a:ext cx="4080114" cy="3571942"/>
            <a:chOff x="7758023" y="1985681"/>
            <a:chExt cx="4080114" cy="3571942"/>
          </a:xfrm>
        </p:grpSpPr>
        <p:pic>
          <p:nvPicPr>
            <p:cNvPr id="11" name="Picture 10">
              <a:extLst>
                <a:ext uri="{FF2B5EF4-FFF2-40B4-BE49-F238E27FC236}">
                  <a16:creationId xmlns:a16="http://schemas.microsoft.com/office/drawing/2014/main" id="{88CFFFE8-BF1A-6561-CB01-EC0A088C70C5}"/>
                </a:ext>
              </a:extLst>
            </p:cNvPr>
            <p:cNvPicPr>
              <a:picLocks noChangeAspect="1"/>
            </p:cNvPicPr>
            <p:nvPr/>
          </p:nvPicPr>
          <p:blipFill>
            <a:blip r:embed="rId4"/>
            <a:stretch>
              <a:fillRect/>
            </a:stretch>
          </p:blipFill>
          <p:spPr>
            <a:xfrm>
              <a:off x="7758023" y="3569773"/>
              <a:ext cx="1987850" cy="1987850"/>
            </a:xfrm>
            <a:prstGeom prst="rect">
              <a:avLst/>
            </a:prstGeom>
          </p:spPr>
        </p:pic>
        <p:pic>
          <p:nvPicPr>
            <p:cNvPr id="12" name="Picture 11">
              <a:extLst>
                <a:ext uri="{FF2B5EF4-FFF2-40B4-BE49-F238E27FC236}">
                  <a16:creationId xmlns:a16="http://schemas.microsoft.com/office/drawing/2014/main" id="{63EF306D-27B6-1887-0E68-090BDB5840EA}"/>
                </a:ext>
              </a:extLst>
            </p:cNvPr>
            <p:cNvPicPr>
              <a:picLocks noChangeAspect="1"/>
            </p:cNvPicPr>
            <p:nvPr/>
          </p:nvPicPr>
          <p:blipFill>
            <a:blip r:embed="rId5"/>
            <a:stretch>
              <a:fillRect/>
            </a:stretch>
          </p:blipFill>
          <p:spPr>
            <a:xfrm>
              <a:off x="10127412" y="3778875"/>
              <a:ext cx="1710725" cy="1710725"/>
            </a:xfrm>
            <a:prstGeom prst="rect">
              <a:avLst/>
            </a:prstGeom>
          </p:spPr>
        </p:pic>
        <p:pic>
          <p:nvPicPr>
            <p:cNvPr id="13" name="Picture 12">
              <a:extLst>
                <a:ext uri="{FF2B5EF4-FFF2-40B4-BE49-F238E27FC236}">
                  <a16:creationId xmlns:a16="http://schemas.microsoft.com/office/drawing/2014/main" id="{8160F634-B9EC-1A1E-ADB3-6F0D874B93FD}"/>
                </a:ext>
              </a:extLst>
            </p:cNvPr>
            <p:cNvPicPr>
              <a:picLocks noChangeAspect="1"/>
            </p:cNvPicPr>
            <p:nvPr/>
          </p:nvPicPr>
          <p:blipFill>
            <a:blip r:embed="rId6"/>
            <a:stretch>
              <a:fillRect/>
            </a:stretch>
          </p:blipFill>
          <p:spPr>
            <a:xfrm>
              <a:off x="7999026" y="1985681"/>
              <a:ext cx="1505843" cy="1609483"/>
            </a:xfrm>
            <a:prstGeom prst="rect">
              <a:avLst/>
            </a:prstGeom>
          </p:spPr>
        </p:pic>
      </p:grpSp>
      <p:pic>
        <p:nvPicPr>
          <p:cNvPr id="3" name="Picture 2">
            <a:extLst>
              <a:ext uri="{FF2B5EF4-FFF2-40B4-BE49-F238E27FC236}">
                <a16:creationId xmlns:a16="http://schemas.microsoft.com/office/drawing/2014/main" id="{E3BA6A52-F9FA-7A09-BF69-B967B714B239}"/>
              </a:ext>
            </a:extLst>
          </p:cNvPr>
          <p:cNvPicPr>
            <a:picLocks noChangeAspect="1"/>
          </p:cNvPicPr>
          <p:nvPr/>
        </p:nvPicPr>
        <p:blipFill>
          <a:blip r:embed="rId7"/>
          <a:stretch>
            <a:fillRect/>
          </a:stretch>
        </p:blipFill>
        <p:spPr>
          <a:xfrm>
            <a:off x="330327" y="781157"/>
            <a:ext cx="652329" cy="1591194"/>
          </a:xfrm>
          <a:prstGeom prst="rect">
            <a:avLst/>
          </a:prstGeom>
        </p:spPr>
      </p:pic>
      <p:pic>
        <p:nvPicPr>
          <p:cNvPr id="6" name="Picture 5">
            <a:extLst>
              <a:ext uri="{FF2B5EF4-FFF2-40B4-BE49-F238E27FC236}">
                <a16:creationId xmlns:a16="http://schemas.microsoft.com/office/drawing/2014/main" id="{17DBFD36-CFE7-BA51-FF55-0574A8F45F39}"/>
              </a:ext>
            </a:extLst>
          </p:cNvPr>
          <p:cNvPicPr>
            <a:picLocks noChangeAspect="1"/>
          </p:cNvPicPr>
          <p:nvPr/>
        </p:nvPicPr>
        <p:blipFill>
          <a:blip r:embed="rId8"/>
          <a:stretch>
            <a:fillRect/>
          </a:stretch>
        </p:blipFill>
        <p:spPr>
          <a:xfrm>
            <a:off x="2118804" y="2294302"/>
            <a:ext cx="2951057" cy="1621003"/>
          </a:xfrm>
          <a:prstGeom prst="rect">
            <a:avLst/>
          </a:prstGeom>
        </p:spPr>
      </p:pic>
      <p:sp>
        <p:nvSpPr>
          <p:cNvPr id="10" name="Title 1">
            <a:extLst>
              <a:ext uri="{FF2B5EF4-FFF2-40B4-BE49-F238E27FC236}">
                <a16:creationId xmlns:a16="http://schemas.microsoft.com/office/drawing/2014/main" id="{5A8E154C-AAA4-6A93-39FC-8045BEBA4910}"/>
              </a:ext>
            </a:extLst>
          </p:cNvPr>
          <p:cNvSpPr>
            <a:spLocks noGrp="1"/>
          </p:cNvSpPr>
          <p:nvPr>
            <p:ph type="title"/>
          </p:nvPr>
        </p:nvSpPr>
        <p:spPr>
          <a:xfrm>
            <a:off x="1155226" y="482461"/>
            <a:ext cx="10515600" cy="1075123"/>
          </a:xfrm>
        </p:spPr>
        <p:txBody>
          <a:bodyPr>
            <a:normAutofit/>
          </a:bodyPr>
          <a:lstStyle/>
          <a:p>
            <a:r>
              <a:rPr lang="en-GB" sz="4000" dirty="0">
                <a:solidFill>
                  <a:srgbClr val="004976"/>
                </a:solidFill>
                <a:latin typeface="Arial" panose="020B0604020202020204"/>
              </a:rPr>
              <a:t>What does this one smell of?</a:t>
            </a:r>
            <a:endParaRPr lang="en-GB" dirty="0"/>
          </a:p>
        </p:txBody>
      </p:sp>
      <p:pic>
        <p:nvPicPr>
          <p:cNvPr id="16" name="Picture 15">
            <a:extLst>
              <a:ext uri="{FF2B5EF4-FFF2-40B4-BE49-F238E27FC236}">
                <a16:creationId xmlns:a16="http://schemas.microsoft.com/office/drawing/2014/main" id="{FE32F8B3-F4B8-6847-36E7-E8299D8E76A6}"/>
              </a:ext>
            </a:extLst>
          </p:cNvPr>
          <p:cNvPicPr>
            <a:picLocks noChangeAspect="1"/>
          </p:cNvPicPr>
          <p:nvPr/>
        </p:nvPicPr>
        <p:blipFill>
          <a:blip r:embed="rId9"/>
          <a:stretch>
            <a:fillRect/>
          </a:stretch>
        </p:blipFill>
        <p:spPr>
          <a:xfrm>
            <a:off x="9656642" y="1557584"/>
            <a:ext cx="1169547" cy="1839482"/>
          </a:xfrm>
          <a:prstGeom prst="rect">
            <a:avLst/>
          </a:prstGeom>
        </p:spPr>
      </p:pic>
    </p:spTree>
    <p:extLst>
      <p:ext uri="{BB962C8B-B14F-4D97-AF65-F5344CB8AC3E}">
        <p14:creationId xmlns:p14="http://schemas.microsoft.com/office/powerpoint/2010/main" val="345742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sp>
        <p:nvSpPr>
          <p:cNvPr id="17" name="TextBox 16">
            <a:extLst>
              <a:ext uri="{FF2B5EF4-FFF2-40B4-BE49-F238E27FC236}">
                <a16:creationId xmlns:a16="http://schemas.microsoft.com/office/drawing/2014/main" id="{B6A65B59-25B4-4C52-87E2-B6FEF1D4C299}"/>
              </a:ext>
            </a:extLst>
          </p:cNvPr>
          <p:cNvSpPr txBox="1"/>
          <p:nvPr/>
        </p:nvSpPr>
        <p:spPr>
          <a:xfrm>
            <a:off x="2522242" y="4830804"/>
            <a:ext cx="1018227" cy="369332"/>
          </a:xfrm>
          <a:prstGeom prst="rect">
            <a:avLst/>
          </a:prstGeom>
          <a:noFill/>
        </p:spPr>
        <p:txBody>
          <a:bodyPr wrap="none" rtlCol="0">
            <a:spAutoFit/>
          </a:bodyPr>
          <a:lstStyle/>
          <a:p>
            <a:r>
              <a:rPr lang="en-GB" dirty="0"/>
              <a:t>furaneol</a:t>
            </a:r>
          </a:p>
        </p:txBody>
      </p:sp>
      <p:pic>
        <p:nvPicPr>
          <p:cNvPr id="3" name="Picture 2">
            <a:extLst>
              <a:ext uri="{FF2B5EF4-FFF2-40B4-BE49-F238E27FC236}">
                <a16:creationId xmlns:a16="http://schemas.microsoft.com/office/drawing/2014/main" id="{B760229D-5160-BA1F-32D5-19DE4D9C2FED}"/>
              </a:ext>
            </a:extLst>
          </p:cNvPr>
          <p:cNvPicPr>
            <a:picLocks noChangeAspect="1"/>
          </p:cNvPicPr>
          <p:nvPr/>
        </p:nvPicPr>
        <p:blipFill>
          <a:blip r:embed="rId4"/>
          <a:stretch>
            <a:fillRect/>
          </a:stretch>
        </p:blipFill>
        <p:spPr>
          <a:xfrm>
            <a:off x="1888182" y="2405015"/>
            <a:ext cx="2324819" cy="1771291"/>
          </a:xfrm>
          <a:prstGeom prst="rect">
            <a:avLst/>
          </a:prstGeom>
        </p:spPr>
      </p:pic>
      <p:grpSp>
        <p:nvGrpSpPr>
          <p:cNvPr id="8" name="Group 7">
            <a:extLst>
              <a:ext uri="{FF2B5EF4-FFF2-40B4-BE49-F238E27FC236}">
                <a16:creationId xmlns:a16="http://schemas.microsoft.com/office/drawing/2014/main" id="{761F3B85-CEE8-1363-C28A-07BCD657D5A9}"/>
              </a:ext>
            </a:extLst>
          </p:cNvPr>
          <p:cNvGrpSpPr/>
          <p:nvPr/>
        </p:nvGrpSpPr>
        <p:grpSpPr>
          <a:xfrm>
            <a:off x="6783022" y="1552253"/>
            <a:ext cx="4635221" cy="4190376"/>
            <a:chOff x="6783022" y="1552253"/>
            <a:chExt cx="4635221" cy="4190376"/>
          </a:xfrm>
        </p:grpSpPr>
        <p:grpSp>
          <p:nvGrpSpPr>
            <p:cNvPr id="16" name="Group 15">
              <a:extLst>
                <a:ext uri="{FF2B5EF4-FFF2-40B4-BE49-F238E27FC236}">
                  <a16:creationId xmlns:a16="http://schemas.microsoft.com/office/drawing/2014/main" id="{623B1163-4D46-45E7-BE93-8D724C29E9B2}"/>
                </a:ext>
              </a:extLst>
            </p:cNvPr>
            <p:cNvGrpSpPr/>
            <p:nvPr/>
          </p:nvGrpSpPr>
          <p:grpSpPr>
            <a:xfrm>
              <a:off x="6783022" y="1552253"/>
              <a:ext cx="4488392" cy="4190376"/>
              <a:chOff x="6766633" y="1542460"/>
              <a:chExt cx="4488392" cy="4190376"/>
            </a:xfrm>
          </p:grpSpPr>
          <p:pic>
            <p:nvPicPr>
              <p:cNvPr id="12" name="Picture 11">
                <a:extLst>
                  <a:ext uri="{FF2B5EF4-FFF2-40B4-BE49-F238E27FC236}">
                    <a16:creationId xmlns:a16="http://schemas.microsoft.com/office/drawing/2014/main" id="{6808A183-9470-4E11-8091-C9CBFC765174}"/>
                  </a:ext>
                </a:extLst>
              </p:cNvPr>
              <p:cNvPicPr>
                <a:picLocks noChangeAspect="1"/>
              </p:cNvPicPr>
              <p:nvPr/>
            </p:nvPicPr>
            <p:blipFill>
              <a:blip r:embed="rId5"/>
              <a:stretch>
                <a:fillRect/>
              </a:stretch>
            </p:blipFill>
            <p:spPr>
              <a:xfrm>
                <a:off x="6766633" y="1542460"/>
                <a:ext cx="2307871" cy="2307871"/>
              </a:xfrm>
              <a:prstGeom prst="rect">
                <a:avLst/>
              </a:prstGeom>
            </p:spPr>
          </p:pic>
          <p:pic>
            <p:nvPicPr>
              <p:cNvPr id="14" name="Picture 13">
                <a:extLst>
                  <a:ext uri="{FF2B5EF4-FFF2-40B4-BE49-F238E27FC236}">
                    <a16:creationId xmlns:a16="http://schemas.microsoft.com/office/drawing/2014/main" id="{77871019-6F6F-4252-BA41-813455175B2E}"/>
                  </a:ext>
                </a:extLst>
              </p:cNvPr>
              <p:cNvPicPr>
                <a:picLocks noChangeAspect="1"/>
              </p:cNvPicPr>
              <p:nvPr/>
            </p:nvPicPr>
            <p:blipFill>
              <a:blip r:embed="rId6"/>
              <a:stretch>
                <a:fillRect/>
              </a:stretch>
            </p:blipFill>
            <p:spPr>
              <a:xfrm>
                <a:off x="9117896" y="3595707"/>
                <a:ext cx="2137129" cy="2137129"/>
              </a:xfrm>
              <a:prstGeom prst="rect">
                <a:avLst/>
              </a:prstGeom>
            </p:spPr>
          </p:pic>
        </p:grpSp>
        <p:pic>
          <p:nvPicPr>
            <p:cNvPr id="6" name="Picture 5">
              <a:extLst>
                <a:ext uri="{FF2B5EF4-FFF2-40B4-BE49-F238E27FC236}">
                  <a16:creationId xmlns:a16="http://schemas.microsoft.com/office/drawing/2014/main" id="{4CCAEC39-1BA5-325B-D5B3-EDCC6AF1015C}"/>
                </a:ext>
              </a:extLst>
            </p:cNvPr>
            <p:cNvPicPr>
              <a:picLocks noChangeAspect="1"/>
            </p:cNvPicPr>
            <p:nvPr/>
          </p:nvPicPr>
          <p:blipFill>
            <a:blip r:embed="rId7"/>
            <a:stretch>
              <a:fillRect/>
            </a:stretch>
          </p:blipFill>
          <p:spPr>
            <a:xfrm>
              <a:off x="7267963" y="3595706"/>
              <a:ext cx="1422075" cy="2137130"/>
            </a:xfrm>
            <a:prstGeom prst="rect">
              <a:avLst/>
            </a:prstGeom>
          </p:spPr>
        </p:pic>
        <p:pic>
          <p:nvPicPr>
            <p:cNvPr id="7" name="Picture 6">
              <a:extLst>
                <a:ext uri="{FF2B5EF4-FFF2-40B4-BE49-F238E27FC236}">
                  <a16:creationId xmlns:a16="http://schemas.microsoft.com/office/drawing/2014/main" id="{36F96F13-C3E5-B8D7-CD5A-4BA679803F18}"/>
                </a:ext>
              </a:extLst>
            </p:cNvPr>
            <p:cNvPicPr>
              <a:picLocks noChangeAspect="1"/>
            </p:cNvPicPr>
            <p:nvPr/>
          </p:nvPicPr>
          <p:blipFill>
            <a:blip r:embed="rId8"/>
            <a:stretch>
              <a:fillRect/>
            </a:stretch>
          </p:blipFill>
          <p:spPr>
            <a:xfrm>
              <a:off x="9189392" y="1657709"/>
              <a:ext cx="2228851" cy="1771291"/>
            </a:xfrm>
            <a:prstGeom prst="rect">
              <a:avLst/>
            </a:prstGeom>
          </p:spPr>
        </p:pic>
      </p:grpSp>
      <p:grpSp>
        <p:nvGrpSpPr>
          <p:cNvPr id="5" name="Group 4">
            <a:extLst>
              <a:ext uri="{FF2B5EF4-FFF2-40B4-BE49-F238E27FC236}">
                <a16:creationId xmlns:a16="http://schemas.microsoft.com/office/drawing/2014/main" id="{B4AC56B0-CE85-5E50-BCEB-BA1900E14BF1}"/>
              </a:ext>
            </a:extLst>
          </p:cNvPr>
          <p:cNvGrpSpPr/>
          <p:nvPr/>
        </p:nvGrpSpPr>
        <p:grpSpPr>
          <a:xfrm>
            <a:off x="383458" y="779665"/>
            <a:ext cx="629000" cy="1577056"/>
            <a:chOff x="3994722" y="1788861"/>
            <a:chExt cx="629000" cy="1577056"/>
          </a:xfrm>
        </p:grpSpPr>
        <p:grpSp>
          <p:nvGrpSpPr>
            <p:cNvPr id="9" name="Group 8">
              <a:extLst>
                <a:ext uri="{FF2B5EF4-FFF2-40B4-BE49-F238E27FC236}">
                  <a16:creationId xmlns:a16="http://schemas.microsoft.com/office/drawing/2014/main" id="{EF253042-6D2E-BA43-290C-AB1090014D93}"/>
                </a:ext>
              </a:extLst>
            </p:cNvPr>
            <p:cNvGrpSpPr/>
            <p:nvPr/>
          </p:nvGrpSpPr>
          <p:grpSpPr>
            <a:xfrm>
              <a:off x="3994722" y="1788861"/>
              <a:ext cx="629000" cy="1577056"/>
              <a:chOff x="1266825" y="1798386"/>
              <a:chExt cx="629000" cy="1577056"/>
            </a:xfrm>
          </p:grpSpPr>
          <p:pic>
            <p:nvPicPr>
              <p:cNvPr id="11" name="Picture 10">
                <a:extLst>
                  <a:ext uri="{FF2B5EF4-FFF2-40B4-BE49-F238E27FC236}">
                    <a16:creationId xmlns:a16="http://schemas.microsoft.com/office/drawing/2014/main" id="{390D9C43-3261-1380-FC4D-24C49C81A6D4}"/>
                  </a:ext>
                </a:extLst>
              </p:cNvPr>
              <p:cNvPicPr>
                <a:picLocks noChangeAspect="1"/>
              </p:cNvPicPr>
              <p:nvPr/>
            </p:nvPicPr>
            <p:blipFill>
              <a:blip r:embed="rId9"/>
              <a:stretch>
                <a:fillRect/>
              </a:stretch>
            </p:blipFill>
            <p:spPr>
              <a:xfrm>
                <a:off x="1324325" y="1860967"/>
                <a:ext cx="571500" cy="1514475"/>
              </a:xfrm>
              <a:prstGeom prst="rect">
                <a:avLst/>
              </a:prstGeom>
            </p:spPr>
          </p:pic>
          <p:sp>
            <p:nvSpPr>
              <p:cNvPr id="13" name="TextBox 12">
                <a:extLst>
                  <a:ext uri="{FF2B5EF4-FFF2-40B4-BE49-F238E27FC236}">
                    <a16:creationId xmlns:a16="http://schemas.microsoft.com/office/drawing/2014/main" id="{19D5B735-7176-41C8-4B5B-2D5B9C25A32C}"/>
                  </a:ext>
                </a:extLst>
              </p:cNvPr>
              <p:cNvSpPr txBox="1"/>
              <p:nvPr/>
            </p:nvSpPr>
            <p:spPr>
              <a:xfrm>
                <a:off x="1431854" y="2274034"/>
                <a:ext cx="301686" cy="369332"/>
              </a:xfrm>
              <a:prstGeom prst="rect">
                <a:avLst/>
              </a:prstGeom>
              <a:noFill/>
            </p:spPr>
            <p:txBody>
              <a:bodyPr wrap="none" rtlCol="0">
                <a:spAutoFit/>
              </a:bodyPr>
              <a:lstStyle/>
              <a:p>
                <a:r>
                  <a:rPr lang="en-GB" dirty="0"/>
                  <a:t>4</a:t>
                </a:r>
              </a:p>
            </p:txBody>
          </p:sp>
          <p:sp>
            <p:nvSpPr>
              <p:cNvPr id="15" name="Rectangle 14">
                <a:extLst>
                  <a:ext uri="{FF2B5EF4-FFF2-40B4-BE49-F238E27FC236}">
                    <a16:creationId xmlns:a16="http://schemas.microsoft.com/office/drawing/2014/main" id="{AC561FCD-7686-7DD4-7F9F-414BF13F20C7}"/>
                  </a:ext>
                </a:extLst>
              </p:cNvPr>
              <p:cNvSpPr/>
              <p:nvPr/>
            </p:nvSpPr>
            <p:spPr>
              <a:xfrm>
                <a:off x="1266825" y="1798386"/>
                <a:ext cx="629000" cy="24914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FD4603A1-80D3-8B6C-949A-A4456C58FC62}"/>
                </a:ext>
              </a:extLst>
            </p:cNvPr>
            <p:cNvSpPr/>
            <p:nvPr/>
          </p:nvSpPr>
          <p:spPr>
            <a:xfrm>
              <a:off x="4158929" y="2914650"/>
              <a:ext cx="30168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itle 1">
            <a:extLst>
              <a:ext uri="{FF2B5EF4-FFF2-40B4-BE49-F238E27FC236}">
                <a16:creationId xmlns:a16="http://schemas.microsoft.com/office/drawing/2014/main" id="{9B1E8457-EE52-D6DD-EEAE-9777AB4DDCD0}"/>
              </a:ext>
            </a:extLst>
          </p:cNvPr>
          <p:cNvSpPr>
            <a:spLocks noGrp="1"/>
          </p:cNvSpPr>
          <p:nvPr>
            <p:ph type="title"/>
          </p:nvPr>
        </p:nvSpPr>
        <p:spPr>
          <a:xfrm>
            <a:off x="1155226" y="482461"/>
            <a:ext cx="10515600" cy="1075123"/>
          </a:xfrm>
        </p:spPr>
        <p:txBody>
          <a:bodyPr>
            <a:normAutofit/>
          </a:bodyPr>
          <a:lstStyle/>
          <a:p>
            <a:r>
              <a:rPr lang="en-GB" sz="4000" dirty="0">
                <a:solidFill>
                  <a:srgbClr val="004976"/>
                </a:solidFill>
                <a:latin typeface="Arial" panose="020B0604020202020204"/>
              </a:rPr>
              <a:t>What does this one smell of?</a:t>
            </a:r>
            <a:endParaRPr lang="en-GB" dirty="0"/>
          </a:p>
        </p:txBody>
      </p:sp>
    </p:spTree>
    <p:extLst>
      <p:ext uri="{BB962C8B-B14F-4D97-AF65-F5344CB8AC3E}">
        <p14:creationId xmlns:p14="http://schemas.microsoft.com/office/powerpoint/2010/main" val="80344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Chocolate comes from the Americas</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838200" y="1625599"/>
            <a:ext cx="7281496" cy="4094481"/>
          </a:xfrm>
        </p:spPr>
        <p:txBody>
          <a:bodyPr>
            <a:normAutofit fontScale="77500" lnSpcReduction="20000"/>
          </a:bodyPr>
          <a:lstStyle/>
          <a:p>
            <a:r>
              <a:rPr lang="en-GB" dirty="0"/>
              <a:t>Cocoa beans were first grown by the Mayans, living in Central America, who used to make a drink called </a:t>
            </a:r>
            <a:r>
              <a:rPr lang="en-GB" b="1" i="0" dirty="0" err="1">
                <a:solidFill>
                  <a:srgbClr val="5F6368"/>
                </a:solidFill>
                <a:effectLst/>
                <a:latin typeface="arial" panose="020B0604020202020204" pitchFamily="34" charset="0"/>
              </a:rPr>
              <a:t>xocolatl</a:t>
            </a:r>
            <a:r>
              <a:rPr lang="en-GB" i="0" dirty="0">
                <a:solidFill>
                  <a:srgbClr val="5F6368"/>
                </a:solidFill>
                <a:effectLst/>
                <a:latin typeface="arial" panose="020B0604020202020204" pitchFamily="34" charset="0"/>
              </a:rPr>
              <a:t> from them.</a:t>
            </a:r>
          </a:p>
          <a:p>
            <a:endParaRPr lang="en-GB" sz="600" dirty="0">
              <a:solidFill>
                <a:srgbClr val="5F6368"/>
              </a:solidFill>
              <a:latin typeface="arial" panose="020B0604020202020204" pitchFamily="34" charset="0"/>
            </a:endParaRPr>
          </a:p>
          <a:p>
            <a:r>
              <a:rPr lang="en-GB" dirty="0">
                <a:solidFill>
                  <a:srgbClr val="5F6368"/>
                </a:solidFill>
                <a:latin typeface="arial" panose="020B0604020202020204" pitchFamily="34" charset="0"/>
              </a:rPr>
              <a:t>The Mayans then started selling cocoa beans to the Aztecs, who produced large quantities of cocoa beans.</a:t>
            </a:r>
          </a:p>
          <a:p>
            <a:endParaRPr lang="en-GB" sz="600" dirty="0">
              <a:solidFill>
                <a:srgbClr val="5F6368"/>
              </a:solidFill>
              <a:latin typeface="arial" panose="020B0604020202020204" pitchFamily="34" charset="0"/>
            </a:endParaRPr>
          </a:p>
          <a:p>
            <a:r>
              <a:rPr lang="en-GB" dirty="0">
                <a:solidFill>
                  <a:srgbClr val="5F6368"/>
                </a:solidFill>
                <a:latin typeface="arial" panose="020B0604020202020204" pitchFamily="34" charset="0"/>
              </a:rPr>
              <a:t>When the Aztecs were conquered by the Spanish in the 1500s, cocoa beans and chocolate were brought to Europe.</a:t>
            </a:r>
          </a:p>
          <a:p>
            <a:endParaRPr lang="en-GB" sz="600" dirty="0">
              <a:solidFill>
                <a:srgbClr val="5F6368"/>
              </a:solidFill>
              <a:latin typeface="arial" panose="020B0604020202020204" pitchFamily="34" charset="0"/>
            </a:endParaRPr>
          </a:p>
          <a:p>
            <a:r>
              <a:rPr lang="en-GB" dirty="0">
                <a:solidFill>
                  <a:srgbClr val="5F6368"/>
                </a:solidFill>
                <a:latin typeface="arial" panose="020B0604020202020204" pitchFamily="34" charset="0"/>
              </a:rPr>
              <a:t>It however took more than 100 years for chocolate to reach England.</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pic>
        <p:nvPicPr>
          <p:cNvPr id="6" name="Picture 5">
            <a:extLst>
              <a:ext uri="{FF2B5EF4-FFF2-40B4-BE49-F238E27FC236}">
                <a16:creationId xmlns:a16="http://schemas.microsoft.com/office/drawing/2014/main" id="{FA6EB4C4-4C11-466F-A46D-47A5108C5216}"/>
              </a:ext>
            </a:extLst>
          </p:cNvPr>
          <p:cNvPicPr>
            <a:picLocks noChangeAspect="1"/>
          </p:cNvPicPr>
          <p:nvPr/>
        </p:nvPicPr>
        <p:blipFill>
          <a:blip r:embed="rId4"/>
          <a:stretch>
            <a:fillRect/>
          </a:stretch>
        </p:blipFill>
        <p:spPr>
          <a:xfrm>
            <a:off x="8440030" y="2215660"/>
            <a:ext cx="3061392" cy="2314757"/>
          </a:xfrm>
          <a:prstGeom prst="rect">
            <a:avLst/>
          </a:prstGeom>
        </p:spPr>
      </p:pic>
      <p:sp>
        <p:nvSpPr>
          <p:cNvPr id="7" name="TextBox 6">
            <a:extLst>
              <a:ext uri="{FF2B5EF4-FFF2-40B4-BE49-F238E27FC236}">
                <a16:creationId xmlns:a16="http://schemas.microsoft.com/office/drawing/2014/main" id="{F43ACEDA-A256-4FB5-B094-1905A72595A4}"/>
              </a:ext>
            </a:extLst>
          </p:cNvPr>
          <p:cNvSpPr txBox="1"/>
          <p:nvPr/>
        </p:nvSpPr>
        <p:spPr>
          <a:xfrm>
            <a:off x="8360575" y="4530417"/>
            <a:ext cx="2480339" cy="246221"/>
          </a:xfrm>
          <a:prstGeom prst="rect">
            <a:avLst/>
          </a:prstGeom>
          <a:noFill/>
        </p:spPr>
        <p:txBody>
          <a:bodyPr wrap="square" rtlCol="0">
            <a:spAutoFit/>
          </a:bodyPr>
          <a:lstStyle/>
          <a:p>
            <a:r>
              <a:rPr lang="en-GB" sz="1000" dirty="0">
                <a:solidFill>
                  <a:srgbClr val="004976"/>
                </a:solidFill>
                <a:latin typeface="Arial" panose="020B0604020202020204"/>
              </a:rPr>
              <a:t>Mondelēz International/Cadbury World</a:t>
            </a:r>
            <a:endParaRPr lang="en-GB" sz="1000" i="1" dirty="0">
              <a:solidFill>
                <a:srgbClr val="004976"/>
              </a:solidFill>
              <a:latin typeface="Arial" panose="020B0604020202020204"/>
            </a:endParaRPr>
          </a:p>
        </p:txBody>
      </p:sp>
    </p:spTree>
    <p:extLst>
      <p:ext uri="{BB962C8B-B14F-4D97-AF65-F5344CB8AC3E}">
        <p14:creationId xmlns:p14="http://schemas.microsoft.com/office/powerpoint/2010/main" val="3133913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sp>
        <p:nvSpPr>
          <p:cNvPr id="17" name="TextBox 16">
            <a:extLst>
              <a:ext uri="{FF2B5EF4-FFF2-40B4-BE49-F238E27FC236}">
                <a16:creationId xmlns:a16="http://schemas.microsoft.com/office/drawing/2014/main" id="{B6A65B59-25B4-4C52-87E2-B6FEF1D4C299}"/>
              </a:ext>
            </a:extLst>
          </p:cNvPr>
          <p:cNvSpPr txBox="1"/>
          <p:nvPr/>
        </p:nvSpPr>
        <p:spPr>
          <a:xfrm>
            <a:off x="1462779" y="4898259"/>
            <a:ext cx="1544012" cy="369332"/>
          </a:xfrm>
          <a:prstGeom prst="rect">
            <a:avLst/>
          </a:prstGeom>
          <a:noFill/>
        </p:spPr>
        <p:txBody>
          <a:bodyPr wrap="none" rtlCol="0">
            <a:spAutoFit/>
          </a:bodyPr>
          <a:lstStyle/>
          <a:p>
            <a:r>
              <a:rPr lang="el-GR" dirty="0"/>
              <a:t>δ</a:t>
            </a:r>
            <a:r>
              <a:rPr lang="en-GB" dirty="0"/>
              <a:t>-</a:t>
            </a:r>
            <a:r>
              <a:rPr lang="en-GB" dirty="0" err="1"/>
              <a:t>decalctone</a:t>
            </a:r>
            <a:endParaRPr lang="en-GB" dirty="0"/>
          </a:p>
        </p:txBody>
      </p:sp>
      <p:pic>
        <p:nvPicPr>
          <p:cNvPr id="5" name="Picture 4">
            <a:extLst>
              <a:ext uri="{FF2B5EF4-FFF2-40B4-BE49-F238E27FC236}">
                <a16:creationId xmlns:a16="http://schemas.microsoft.com/office/drawing/2014/main" id="{040CB815-4D96-611B-3EAD-C817D6430456}"/>
              </a:ext>
            </a:extLst>
          </p:cNvPr>
          <p:cNvPicPr>
            <a:picLocks noChangeAspect="1"/>
          </p:cNvPicPr>
          <p:nvPr/>
        </p:nvPicPr>
        <p:blipFill>
          <a:blip r:embed="rId4"/>
          <a:stretch>
            <a:fillRect/>
          </a:stretch>
        </p:blipFill>
        <p:spPr>
          <a:xfrm>
            <a:off x="1462779" y="2680522"/>
            <a:ext cx="4538137" cy="1496955"/>
          </a:xfrm>
          <a:prstGeom prst="rect">
            <a:avLst/>
          </a:prstGeom>
        </p:spPr>
      </p:pic>
      <p:grpSp>
        <p:nvGrpSpPr>
          <p:cNvPr id="14" name="Group 13">
            <a:extLst>
              <a:ext uri="{FF2B5EF4-FFF2-40B4-BE49-F238E27FC236}">
                <a16:creationId xmlns:a16="http://schemas.microsoft.com/office/drawing/2014/main" id="{2F6479C0-D355-9F0B-CBC5-61227CE0C6F5}"/>
              </a:ext>
            </a:extLst>
          </p:cNvPr>
          <p:cNvGrpSpPr/>
          <p:nvPr/>
        </p:nvGrpSpPr>
        <p:grpSpPr>
          <a:xfrm>
            <a:off x="7251041" y="2003992"/>
            <a:ext cx="4659293" cy="3850642"/>
            <a:chOff x="7251041" y="2003992"/>
            <a:chExt cx="4659293" cy="3850642"/>
          </a:xfrm>
        </p:grpSpPr>
        <p:pic>
          <p:nvPicPr>
            <p:cNvPr id="6" name="Picture 5">
              <a:extLst>
                <a:ext uri="{FF2B5EF4-FFF2-40B4-BE49-F238E27FC236}">
                  <a16:creationId xmlns:a16="http://schemas.microsoft.com/office/drawing/2014/main" id="{9DCD6DE1-D638-165D-BCE8-134E293166AE}"/>
                </a:ext>
              </a:extLst>
            </p:cNvPr>
            <p:cNvPicPr>
              <a:picLocks noChangeAspect="1"/>
            </p:cNvPicPr>
            <p:nvPr/>
          </p:nvPicPr>
          <p:blipFill>
            <a:blip r:embed="rId5"/>
            <a:stretch>
              <a:fillRect/>
            </a:stretch>
          </p:blipFill>
          <p:spPr>
            <a:xfrm>
              <a:off x="7495008" y="2160141"/>
              <a:ext cx="1994050" cy="1326950"/>
            </a:xfrm>
            <a:prstGeom prst="rect">
              <a:avLst/>
            </a:prstGeom>
          </p:spPr>
        </p:pic>
        <p:pic>
          <p:nvPicPr>
            <p:cNvPr id="7" name="Picture 6">
              <a:extLst>
                <a:ext uri="{FF2B5EF4-FFF2-40B4-BE49-F238E27FC236}">
                  <a16:creationId xmlns:a16="http://schemas.microsoft.com/office/drawing/2014/main" id="{F835CDB0-792A-5EA8-96A2-5DDFDA429777}"/>
                </a:ext>
              </a:extLst>
            </p:cNvPr>
            <p:cNvPicPr>
              <a:picLocks noChangeAspect="1"/>
            </p:cNvPicPr>
            <p:nvPr/>
          </p:nvPicPr>
          <p:blipFill>
            <a:blip r:embed="rId6"/>
            <a:stretch>
              <a:fillRect/>
            </a:stretch>
          </p:blipFill>
          <p:spPr>
            <a:xfrm>
              <a:off x="7251041" y="3894287"/>
              <a:ext cx="2762250" cy="1657350"/>
            </a:xfrm>
            <a:prstGeom prst="rect">
              <a:avLst/>
            </a:prstGeom>
          </p:spPr>
        </p:pic>
        <p:pic>
          <p:nvPicPr>
            <p:cNvPr id="11" name="Picture 10">
              <a:extLst>
                <a:ext uri="{FF2B5EF4-FFF2-40B4-BE49-F238E27FC236}">
                  <a16:creationId xmlns:a16="http://schemas.microsoft.com/office/drawing/2014/main" id="{E506B5E6-0EAD-B4A5-90EC-6FDFFEB6C002}"/>
                </a:ext>
              </a:extLst>
            </p:cNvPr>
            <p:cNvPicPr>
              <a:picLocks noChangeAspect="1"/>
            </p:cNvPicPr>
            <p:nvPr/>
          </p:nvPicPr>
          <p:blipFill>
            <a:blip r:embed="rId7"/>
            <a:stretch>
              <a:fillRect/>
            </a:stretch>
          </p:blipFill>
          <p:spPr>
            <a:xfrm>
              <a:off x="9921226" y="3865526"/>
              <a:ext cx="1989108" cy="1989108"/>
            </a:xfrm>
            <a:prstGeom prst="rect">
              <a:avLst/>
            </a:prstGeom>
          </p:spPr>
        </p:pic>
        <p:pic>
          <p:nvPicPr>
            <p:cNvPr id="13" name="Picture 12">
              <a:extLst>
                <a:ext uri="{FF2B5EF4-FFF2-40B4-BE49-F238E27FC236}">
                  <a16:creationId xmlns:a16="http://schemas.microsoft.com/office/drawing/2014/main" id="{F89FAF6A-F139-527B-6B80-1404CF664EEB}"/>
                </a:ext>
              </a:extLst>
            </p:cNvPr>
            <p:cNvPicPr>
              <a:picLocks noChangeAspect="1"/>
            </p:cNvPicPr>
            <p:nvPr/>
          </p:nvPicPr>
          <p:blipFill>
            <a:blip r:embed="rId8"/>
            <a:stretch>
              <a:fillRect/>
            </a:stretch>
          </p:blipFill>
          <p:spPr>
            <a:xfrm>
              <a:off x="9772961" y="2003992"/>
              <a:ext cx="1639248" cy="1639248"/>
            </a:xfrm>
            <a:prstGeom prst="rect">
              <a:avLst/>
            </a:prstGeom>
          </p:spPr>
        </p:pic>
      </p:grpSp>
      <p:grpSp>
        <p:nvGrpSpPr>
          <p:cNvPr id="3" name="Group 2">
            <a:extLst>
              <a:ext uri="{FF2B5EF4-FFF2-40B4-BE49-F238E27FC236}">
                <a16:creationId xmlns:a16="http://schemas.microsoft.com/office/drawing/2014/main" id="{AEADC394-1E44-8F62-C945-48DA1321BA02}"/>
              </a:ext>
            </a:extLst>
          </p:cNvPr>
          <p:cNvGrpSpPr/>
          <p:nvPr/>
        </p:nvGrpSpPr>
        <p:grpSpPr>
          <a:xfrm>
            <a:off x="397458" y="799579"/>
            <a:ext cx="629000" cy="1577056"/>
            <a:chOff x="4904021" y="1798386"/>
            <a:chExt cx="629000" cy="1577056"/>
          </a:xfrm>
        </p:grpSpPr>
        <p:grpSp>
          <p:nvGrpSpPr>
            <p:cNvPr id="8" name="Group 7">
              <a:extLst>
                <a:ext uri="{FF2B5EF4-FFF2-40B4-BE49-F238E27FC236}">
                  <a16:creationId xmlns:a16="http://schemas.microsoft.com/office/drawing/2014/main" id="{EFA32142-D8CF-F4B4-0DC1-B208180BA6D2}"/>
                </a:ext>
              </a:extLst>
            </p:cNvPr>
            <p:cNvGrpSpPr/>
            <p:nvPr/>
          </p:nvGrpSpPr>
          <p:grpSpPr>
            <a:xfrm>
              <a:off x="4904021" y="1798386"/>
              <a:ext cx="629000" cy="1577056"/>
              <a:chOff x="1266825" y="1798386"/>
              <a:chExt cx="629000" cy="1577056"/>
            </a:xfrm>
          </p:grpSpPr>
          <p:pic>
            <p:nvPicPr>
              <p:cNvPr id="10" name="Picture 9">
                <a:extLst>
                  <a:ext uri="{FF2B5EF4-FFF2-40B4-BE49-F238E27FC236}">
                    <a16:creationId xmlns:a16="http://schemas.microsoft.com/office/drawing/2014/main" id="{D58F8F84-57DC-34A5-E84C-5B7FD1066709}"/>
                  </a:ext>
                </a:extLst>
              </p:cNvPr>
              <p:cNvPicPr>
                <a:picLocks noChangeAspect="1"/>
              </p:cNvPicPr>
              <p:nvPr/>
            </p:nvPicPr>
            <p:blipFill>
              <a:blip r:embed="rId9"/>
              <a:stretch>
                <a:fillRect/>
              </a:stretch>
            </p:blipFill>
            <p:spPr>
              <a:xfrm>
                <a:off x="1324325" y="1860967"/>
                <a:ext cx="571500" cy="1514475"/>
              </a:xfrm>
              <a:prstGeom prst="rect">
                <a:avLst/>
              </a:prstGeom>
            </p:spPr>
          </p:pic>
          <p:sp>
            <p:nvSpPr>
              <p:cNvPr id="12" name="TextBox 11">
                <a:extLst>
                  <a:ext uri="{FF2B5EF4-FFF2-40B4-BE49-F238E27FC236}">
                    <a16:creationId xmlns:a16="http://schemas.microsoft.com/office/drawing/2014/main" id="{AC2A3F3F-16D7-956F-E623-6EF96B9B75F4}"/>
                  </a:ext>
                </a:extLst>
              </p:cNvPr>
              <p:cNvSpPr txBox="1"/>
              <p:nvPr/>
            </p:nvSpPr>
            <p:spPr>
              <a:xfrm>
                <a:off x="1431854" y="2274034"/>
                <a:ext cx="301686" cy="369332"/>
              </a:xfrm>
              <a:prstGeom prst="rect">
                <a:avLst/>
              </a:prstGeom>
              <a:noFill/>
            </p:spPr>
            <p:txBody>
              <a:bodyPr wrap="none" rtlCol="0">
                <a:spAutoFit/>
              </a:bodyPr>
              <a:lstStyle/>
              <a:p>
                <a:r>
                  <a:rPr lang="en-GB" dirty="0"/>
                  <a:t>5</a:t>
                </a:r>
              </a:p>
            </p:txBody>
          </p:sp>
          <p:sp>
            <p:nvSpPr>
              <p:cNvPr id="15" name="Rectangle 14">
                <a:extLst>
                  <a:ext uri="{FF2B5EF4-FFF2-40B4-BE49-F238E27FC236}">
                    <a16:creationId xmlns:a16="http://schemas.microsoft.com/office/drawing/2014/main" id="{5DB0B12F-414D-58A7-FB37-A814EBCE5AAC}"/>
                  </a:ext>
                </a:extLst>
              </p:cNvPr>
              <p:cNvSpPr/>
              <p:nvPr/>
            </p:nvSpPr>
            <p:spPr>
              <a:xfrm>
                <a:off x="1266825" y="1798386"/>
                <a:ext cx="629000" cy="24914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EDE84A6B-154A-84C4-F47F-DABE0277124F}"/>
                </a:ext>
              </a:extLst>
            </p:cNvPr>
            <p:cNvSpPr/>
            <p:nvPr/>
          </p:nvSpPr>
          <p:spPr>
            <a:xfrm>
              <a:off x="5067954" y="2914650"/>
              <a:ext cx="30168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itle 1">
            <a:extLst>
              <a:ext uri="{FF2B5EF4-FFF2-40B4-BE49-F238E27FC236}">
                <a16:creationId xmlns:a16="http://schemas.microsoft.com/office/drawing/2014/main" id="{A4594029-BF7C-8C57-D551-A1528F4E83C4}"/>
              </a:ext>
            </a:extLst>
          </p:cNvPr>
          <p:cNvSpPr>
            <a:spLocks noGrp="1"/>
          </p:cNvSpPr>
          <p:nvPr>
            <p:ph type="title"/>
          </p:nvPr>
        </p:nvSpPr>
        <p:spPr>
          <a:xfrm>
            <a:off x="1155226" y="482461"/>
            <a:ext cx="10515600" cy="1075123"/>
          </a:xfrm>
        </p:spPr>
        <p:txBody>
          <a:bodyPr>
            <a:normAutofit/>
          </a:bodyPr>
          <a:lstStyle/>
          <a:p>
            <a:r>
              <a:rPr lang="en-GB" sz="4000" dirty="0">
                <a:solidFill>
                  <a:srgbClr val="004976"/>
                </a:solidFill>
                <a:latin typeface="Arial" panose="020B0604020202020204"/>
              </a:rPr>
              <a:t>What does this one smell of?</a:t>
            </a:r>
            <a:endParaRPr lang="en-GB" dirty="0"/>
          </a:p>
        </p:txBody>
      </p:sp>
    </p:spTree>
    <p:extLst>
      <p:ext uri="{BB962C8B-B14F-4D97-AF65-F5344CB8AC3E}">
        <p14:creationId xmlns:p14="http://schemas.microsoft.com/office/powerpoint/2010/main" val="127681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sp>
        <p:nvSpPr>
          <p:cNvPr id="17" name="TextBox 16">
            <a:extLst>
              <a:ext uri="{FF2B5EF4-FFF2-40B4-BE49-F238E27FC236}">
                <a16:creationId xmlns:a16="http://schemas.microsoft.com/office/drawing/2014/main" id="{B6A65B59-25B4-4C52-87E2-B6FEF1D4C299}"/>
              </a:ext>
            </a:extLst>
          </p:cNvPr>
          <p:cNvSpPr txBox="1"/>
          <p:nvPr/>
        </p:nvSpPr>
        <p:spPr>
          <a:xfrm>
            <a:off x="1766471" y="4562229"/>
            <a:ext cx="2428870" cy="369332"/>
          </a:xfrm>
          <a:prstGeom prst="rect">
            <a:avLst/>
          </a:prstGeom>
          <a:noFill/>
        </p:spPr>
        <p:txBody>
          <a:bodyPr wrap="none" rtlCol="0">
            <a:spAutoFit/>
          </a:bodyPr>
          <a:lstStyle/>
          <a:p>
            <a:r>
              <a:rPr lang="en-GB" dirty="0"/>
              <a:t>3-methylbutanoic acid</a:t>
            </a:r>
          </a:p>
        </p:txBody>
      </p:sp>
      <p:pic>
        <p:nvPicPr>
          <p:cNvPr id="6" name="Picture 5">
            <a:extLst>
              <a:ext uri="{FF2B5EF4-FFF2-40B4-BE49-F238E27FC236}">
                <a16:creationId xmlns:a16="http://schemas.microsoft.com/office/drawing/2014/main" id="{A77E29FA-A6AB-4F7A-87E0-83699DDA2C76}"/>
              </a:ext>
            </a:extLst>
          </p:cNvPr>
          <p:cNvPicPr>
            <a:picLocks noChangeAspect="1"/>
          </p:cNvPicPr>
          <p:nvPr/>
        </p:nvPicPr>
        <p:blipFill>
          <a:blip r:embed="rId4"/>
          <a:stretch>
            <a:fillRect/>
          </a:stretch>
        </p:blipFill>
        <p:spPr>
          <a:xfrm>
            <a:off x="5666139" y="1811096"/>
            <a:ext cx="2145771" cy="2188564"/>
          </a:xfrm>
          <a:prstGeom prst="rect">
            <a:avLst/>
          </a:prstGeom>
        </p:spPr>
      </p:pic>
      <p:pic>
        <p:nvPicPr>
          <p:cNvPr id="7" name="Picture 6">
            <a:extLst>
              <a:ext uri="{FF2B5EF4-FFF2-40B4-BE49-F238E27FC236}">
                <a16:creationId xmlns:a16="http://schemas.microsoft.com/office/drawing/2014/main" id="{68768FDC-BCCA-4799-9C92-377428F9B9DC}"/>
              </a:ext>
            </a:extLst>
          </p:cNvPr>
          <p:cNvPicPr>
            <a:picLocks noChangeAspect="1"/>
          </p:cNvPicPr>
          <p:nvPr/>
        </p:nvPicPr>
        <p:blipFill>
          <a:blip r:embed="rId5"/>
          <a:stretch>
            <a:fillRect/>
          </a:stretch>
        </p:blipFill>
        <p:spPr>
          <a:xfrm>
            <a:off x="9083278" y="1864019"/>
            <a:ext cx="1832791" cy="2082717"/>
          </a:xfrm>
          <a:prstGeom prst="rect">
            <a:avLst/>
          </a:prstGeom>
        </p:spPr>
      </p:pic>
      <p:pic>
        <p:nvPicPr>
          <p:cNvPr id="3" name="Picture 2">
            <a:extLst>
              <a:ext uri="{FF2B5EF4-FFF2-40B4-BE49-F238E27FC236}">
                <a16:creationId xmlns:a16="http://schemas.microsoft.com/office/drawing/2014/main" id="{762109EB-F637-4F3B-995C-4F65BDA96050}"/>
              </a:ext>
            </a:extLst>
          </p:cNvPr>
          <p:cNvPicPr>
            <a:picLocks noChangeAspect="1"/>
          </p:cNvPicPr>
          <p:nvPr/>
        </p:nvPicPr>
        <p:blipFill>
          <a:blip r:embed="rId6"/>
          <a:stretch>
            <a:fillRect/>
          </a:stretch>
        </p:blipFill>
        <p:spPr>
          <a:xfrm>
            <a:off x="1275931" y="2350539"/>
            <a:ext cx="3028950" cy="1466850"/>
          </a:xfrm>
          <a:prstGeom prst="rect">
            <a:avLst/>
          </a:prstGeom>
        </p:spPr>
      </p:pic>
      <p:pic>
        <p:nvPicPr>
          <p:cNvPr id="5" name="Picture 4">
            <a:extLst>
              <a:ext uri="{FF2B5EF4-FFF2-40B4-BE49-F238E27FC236}">
                <a16:creationId xmlns:a16="http://schemas.microsoft.com/office/drawing/2014/main" id="{98F85F0D-45EA-8930-9B0F-46587757345A}"/>
              </a:ext>
            </a:extLst>
          </p:cNvPr>
          <p:cNvPicPr>
            <a:picLocks noChangeAspect="1"/>
          </p:cNvPicPr>
          <p:nvPr/>
        </p:nvPicPr>
        <p:blipFill>
          <a:blip r:embed="rId7"/>
          <a:stretch>
            <a:fillRect/>
          </a:stretch>
        </p:blipFill>
        <p:spPr>
          <a:xfrm>
            <a:off x="377219" y="804603"/>
            <a:ext cx="652329" cy="1591194"/>
          </a:xfrm>
          <a:prstGeom prst="rect">
            <a:avLst/>
          </a:prstGeom>
        </p:spPr>
      </p:pic>
      <p:sp>
        <p:nvSpPr>
          <p:cNvPr id="10" name="Title 1">
            <a:extLst>
              <a:ext uri="{FF2B5EF4-FFF2-40B4-BE49-F238E27FC236}">
                <a16:creationId xmlns:a16="http://schemas.microsoft.com/office/drawing/2014/main" id="{92B914FC-94D2-709F-2FDD-659E2AF25C42}"/>
              </a:ext>
            </a:extLst>
          </p:cNvPr>
          <p:cNvSpPr>
            <a:spLocks noGrp="1"/>
          </p:cNvSpPr>
          <p:nvPr>
            <p:ph type="title"/>
          </p:nvPr>
        </p:nvSpPr>
        <p:spPr>
          <a:xfrm>
            <a:off x="1155226" y="482461"/>
            <a:ext cx="10515600" cy="1075123"/>
          </a:xfrm>
        </p:spPr>
        <p:txBody>
          <a:bodyPr>
            <a:normAutofit/>
          </a:bodyPr>
          <a:lstStyle/>
          <a:p>
            <a:r>
              <a:rPr lang="en-GB" sz="4000" dirty="0">
                <a:solidFill>
                  <a:srgbClr val="004976"/>
                </a:solidFill>
                <a:latin typeface="Arial" panose="020B0604020202020204"/>
              </a:rPr>
              <a:t>What does this one smell of?</a:t>
            </a:r>
            <a:endParaRPr lang="en-GB" dirty="0"/>
          </a:p>
        </p:txBody>
      </p:sp>
    </p:spTree>
    <p:extLst>
      <p:ext uri="{BB962C8B-B14F-4D97-AF65-F5344CB8AC3E}">
        <p14:creationId xmlns:p14="http://schemas.microsoft.com/office/powerpoint/2010/main" val="31518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3F61-233A-4341-AA41-F52A0A5C3579}"/>
              </a:ext>
            </a:extLst>
          </p:cNvPr>
          <p:cNvSpPr>
            <a:spLocks noGrp="1"/>
          </p:cNvSpPr>
          <p:nvPr>
            <p:ph type="ctrTitle"/>
          </p:nvPr>
        </p:nvSpPr>
        <p:spPr>
          <a:xfrm>
            <a:off x="2428904" y="2789004"/>
            <a:ext cx="7334192" cy="1279991"/>
          </a:xfrm>
        </p:spPr>
        <p:txBody>
          <a:bodyPr/>
          <a:lstStyle/>
          <a:p>
            <a:r>
              <a:rPr lang="en-GB" dirty="0"/>
              <a:t>Thank you</a:t>
            </a:r>
          </a:p>
        </p:txBody>
      </p:sp>
    </p:spTree>
    <p:extLst>
      <p:ext uri="{BB962C8B-B14F-4D97-AF65-F5344CB8AC3E}">
        <p14:creationId xmlns:p14="http://schemas.microsoft.com/office/powerpoint/2010/main" val="910810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normAutofit/>
          </a:bodyPr>
          <a:lstStyle/>
          <a:p>
            <a:r>
              <a:rPr lang="en-GB" sz="4000" dirty="0">
                <a:solidFill>
                  <a:srgbClr val="004976"/>
                </a:solidFill>
                <a:latin typeface="Arial" panose="020B0604020202020204"/>
              </a:rPr>
              <a:t>We would love to hear your feedback</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9D906FCA-E236-EE46-8507-7C419E57A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052" y="2224252"/>
            <a:ext cx="1905000" cy="1905000"/>
          </a:xfrm>
          <a:prstGeom prst="rect">
            <a:avLst/>
          </a:prstGeom>
        </p:spPr>
      </p:pic>
      <p:sp>
        <p:nvSpPr>
          <p:cNvPr id="7" name="TextBox 6">
            <a:extLst>
              <a:ext uri="{FF2B5EF4-FFF2-40B4-BE49-F238E27FC236}">
                <a16:creationId xmlns:a16="http://schemas.microsoft.com/office/drawing/2014/main" id="{B4ED784D-2B81-C14E-A668-8850F3E68AA0}"/>
              </a:ext>
            </a:extLst>
          </p:cNvPr>
          <p:cNvSpPr txBox="1"/>
          <p:nvPr/>
        </p:nvSpPr>
        <p:spPr>
          <a:xfrm>
            <a:off x="4430111" y="2682159"/>
            <a:ext cx="5423338" cy="923330"/>
          </a:xfrm>
          <a:prstGeom prst="rect">
            <a:avLst/>
          </a:prstGeom>
          <a:noFill/>
        </p:spPr>
        <p:txBody>
          <a:bodyPr wrap="square" rtlCol="0">
            <a:spAutoFit/>
          </a:bodyPr>
          <a:lstStyle/>
          <a:p>
            <a:r>
              <a:rPr lang="en-GB" dirty="0"/>
              <a:t>We would really appreciate it if students could please scan the QR code and fill in the online form to give their feedback </a:t>
            </a:r>
          </a:p>
        </p:txBody>
      </p:sp>
      <p:sp>
        <p:nvSpPr>
          <p:cNvPr id="8" name="TextBox 7">
            <a:extLst>
              <a:ext uri="{FF2B5EF4-FFF2-40B4-BE49-F238E27FC236}">
                <a16:creationId xmlns:a16="http://schemas.microsoft.com/office/drawing/2014/main" id="{E8381EFA-2786-6F41-BF18-1EEAEFBBEA35}"/>
              </a:ext>
            </a:extLst>
          </p:cNvPr>
          <p:cNvSpPr txBox="1"/>
          <p:nvPr/>
        </p:nvSpPr>
        <p:spPr>
          <a:xfrm>
            <a:off x="2598824" y="4129252"/>
            <a:ext cx="1120820" cy="369332"/>
          </a:xfrm>
          <a:prstGeom prst="rect">
            <a:avLst/>
          </a:prstGeom>
          <a:noFill/>
        </p:spPr>
        <p:txBody>
          <a:bodyPr wrap="none" rtlCol="0">
            <a:spAutoFit/>
          </a:bodyPr>
          <a:lstStyle/>
          <a:p>
            <a:r>
              <a:rPr lang="en-GB" b="1" dirty="0">
                <a:solidFill>
                  <a:srgbClr val="000000"/>
                </a:solidFill>
              </a:rPr>
              <a:t>Scan Me</a:t>
            </a:r>
          </a:p>
        </p:txBody>
      </p:sp>
    </p:spTree>
    <p:extLst>
      <p:ext uri="{BB962C8B-B14F-4D97-AF65-F5344CB8AC3E}">
        <p14:creationId xmlns:p14="http://schemas.microsoft.com/office/powerpoint/2010/main" val="3374917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199" y="365125"/>
            <a:ext cx="11096297" cy="1075123"/>
          </a:xfrm>
        </p:spPr>
        <p:txBody>
          <a:bodyPr>
            <a:normAutofit fontScale="90000"/>
          </a:bodyPr>
          <a:lstStyle/>
          <a:p>
            <a:r>
              <a:rPr lang="en-GB" sz="4000" dirty="0">
                <a:solidFill>
                  <a:srgbClr val="004976"/>
                </a:solidFill>
                <a:latin typeface="Arial" panose="020B0604020202020204"/>
              </a:rPr>
              <a:t>Teachers we </a:t>
            </a:r>
            <a:r>
              <a:rPr lang="en-GB" dirty="0">
                <a:latin typeface="Arial" panose="020B0604020202020204"/>
              </a:rPr>
              <a:t>would also love to hear your feedback</a:t>
            </a:r>
            <a:br>
              <a:rPr lang="en-GB" dirty="0"/>
            </a:b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3458" y="5854634"/>
            <a:ext cx="3195484" cy="713315"/>
          </a:xfrm>
          <a:prstGeom prst="rect">
            <a:avLst/>
          </a:prstGeom>
        </p:spPr>
      </p:pic>
      <p:sp>
        <p:nvSpPr>
          <p:cNvPr id="6" name="Title 1">
            <a:extLst>
              <a:ext uri="{FF2B5EF4-FFF2-40B4-BE49-F238E27FC236}">
                <a16:creationId xmlns:a16="http://schemas.microsoft.com/office/drawing/2014/main" id="{4409F5F7-B3CF-0C47-8E9A-D4C3DDE1E1FC}"/>
              </a:ext>
            </a:extLst>
          </p:cNvPr>
          <p:cNvSpPr txBox="1">
            <a:spLocks/>
          </p:cNvSpPr>
          <p:nvPr/>
        </p:nvSpPr>
        <p:spPr>
          <a:xfrm>
            <a:off x="990600" y="517525"/>
            <a:ext cx="10515600" cy="1075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4976"/>
                </a:solidFill>
                <a:latin typeface="+mj-lt"/>
                <a:ea typeface="+mj-ea"/>
                <a:cs typeface="+mj-cs"/>
              </a:defRPr>
            </a:lvl1pPr>
          </a:lstStyle>
          <a:p>
            <a:endParaRPr lang="en-GB" dirty="0"/>
          </a:p>
        </p:txBody>
      </p:sp>
      <p:pic>
        <p:nvPicPr>
          <p:cNvPr id="9" name="Picture 8" descr="A qr code on a white background&#10;&#10;Description automatically generated">
            <a:extLst>
              <a:ext uri="{FF2B5EF4-FFF2-40B4-BE49-F238E27FC236}">
                <a16:creationId xmlns:a16="http://schemas.microsoft.com/office/drawing/2014/main" id="{E8014E00-5454-0F46-A625-C522E7C43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962" y="1745048"/>
            <a:ext cx="1905000" cy="1905000"/>
          </a:xfrm>
          <a:prstGeom prst="rect">
            <a:avLst/>
          </a:prstGeom>
        </p:spPr>
      </p:pic>
      <p:sp>
        <p:nvSpPr>
          <p:cNvPr id="10" name="TextBox 9">
            <a:extLst>
              <a:ext uri="{FF2B5EF4-FFF2-40B4-BE49-F238E27FC236}">
                <a16:creationId xmlns:a16="http://schemas.microsoft.com/office/drawing/2014/main" id="{FB4D51F4-B252-DC4D-89A4-EABECE427584}"/>
              </a:ext>
            </a:extLst>
          </p:cNvPr>
          <p:cNvSpPr txBox="1"/>
          <p:nvPr/>
        </p:nvSpPr>
        <p:spPr>
          <a:xfrm>
            <a:off x="4225159" y="2262446"/>
            <a:ext cx="5423338" cy="923330"/>
          </a:xfrm>
          <a:prstGeom prst="rect">
            <a:avLst/>
          </a:prstGeom>
          <a:noFill/>
        </p:spPr>
        <p:txBody>
          <a:bodyPr wrap="square" rtlCol="0">
            <a:spAutoFit/>
          </a:bodyPr>
          <a:lstStyle/>
          <a:p>
            <a:r>
              <a:rPr lang="en-GB" dirty="0"/>
              <a:t>Teachers, we would really appreciate it if you could please scan the QR code and fill in the online form to give your feedback </a:t>
            </a:r>
          </a:p>
        </p:txBody>
      </p:sp>
      <p:sp>
        <p:nvSpPr>
          <p:cNvPr id="11" name="TextBox 10">
            <a:extLst>
              <a:ext uri="{FF2B5EF4-FFF2-40B4-BE49-F238E27FC236}">
                <a16:creationId xmlns:a16="http://schemas.microsoft.com/office/drawing/2014/main" id="{4CF5510E-18D8-2245-95D2-68BF15EEA20D}"/>
              </a:ext>
            </a:extLst>
          </p:cNvPr>
          <p:cNvSpPr txBox="1"/>
          <p:nvPr/>
        </p:nvSpPr>
        <p:spPr>
          <a:xfrm>
            <a:off x="1941052" y="3644834"/>
            <a:ext cx="1120820" cy="369332"/>
          </a:xfrm>
          <a:prstGeom prst="rect">
            <a:avLst/>
          </a:prstGeom>
          <a:noFill/>
        </p:spPr>
        <p:txBody>
          <a:bodyPr wrap="none" rtlCol="0">
            <a:spAutoFit/>
          </a:bodyPr>
          <a:lstStyle/>
          <a:p>
            <a:r>
              <a:rPr lang="en-GB" b="1" dirty="0">
                <a:solidFill>
                  <a:srgbClr val="000000"/>
                </a:solidFill>
              </a:rPr>
              <a:t>Scan Me</a:t>
            </a:r>
          </a:p>
        </p:txBody>
      </p:sp>
    </p:spTree>
    <p:extLst>
      <p:ext uri="{BB962C8B-B14F-4D97-AF65-F5344CB8AC3E}">
        <p14:creationId xmlns:p14="http://schemas.microsoft.com/office/powerpoint/2010/main" val="227408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Chocolate spreads in Great Britain</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4372709" y="1530986"/>
            <a:ext cx="7281496" cy="4094481"/>
          </a:xfrm>
        </p:spPr>
        <p:txBody>
          <a:bodyPr>
            <a:normAutofit fontScale="92500" lnSpcReduction="20000"/>
          </a:bodyPr>
          <a:lstStyle/>
          <a:p>
            <a:r>
              <a:rPr lang="en-GB" dirty="0"/>
              <a:t>Chocolate consumption was restricted to a few rich people for many years.</a:t>
            </a:r>
          </a:p>
          <a:p>
            <a:endParaRPr lang="en-GB" dirty="0"/>
          </a:p>
          <a:p>
            <a:r>
              <a:rPr lang="en-GB" dirty="0"/>
              <a:t>It was only in the late 1800s and early 1900s chocolate started to become more affordable, and made into chocolate bars rather than just for drinking.</a:t>
            </a:r>
          </a:p>
          <a:p>
            <a:endParaRPr lang="en-GB" dirty="0"/>
          </a:p>
          <a:p>
            <a:r>
              <a:rPr lang="en-GB" dirty="0"/>
              <a:t>This was thanks to companies such Cadbury, Fry’s and Rowntree’s.</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
        <p:nvSpPr>
          <p:cNvPr id="7" name="TextBox 6">
            <a:extLst>
              <a:ext uri="{FF2B5EF4-FFF2-40B4-BE49-F238E27FC236}">
                <a16:creationId xmlns:a16="http://schemas.microsoft.com/office/drawing/2014/main" id="{F43ACEDA-A256-4FB5-B094-1905A72595A4}"/>
              </a:ext>
            </a:extLst>
          </p:cNvPr>
          <p:cNvSpPr txBox="1"/>
          <p:nvPr/>
        </p:nvSpPr>
        <p:spPr>
          <a:xfrm>
            <a:off x="1035573" y="5502357"/>
            <a:ext cx="2480339" cy="246221"/>
          </a:xfrm>
          <a:prstGeom prst="rect">
            <a:avLst/>
          </a:prstGeom>
          <a:noFill/>
        </p:spPr>
        <p:txBody>
          <a:bodyPr wrap="square" rtlCol="0">
            <a:spAutoFit/>
          </a:bodyPr>
          <a:lstStyle/>
          <a:p>
            <a:r>
              <a:rPr lang="en-GB" sz="1000" dirty="0">
                <a:solidFill>
                  <a:srgbClr val="004976"/>
                </a:solidFill>
                <a:latin typeface="Arial" panose="020B0604020202020204"/>
              </a:rPr>
              <a:t>Mondelēz International</a:t>
            </a:r>
            <a:endParaRPr lang="en-GB" sz="1000" i="1" dirty="0">
              <a:solidFill>
                <a:srgbClr val="004976"/>
              </a:solidFill>
              <a:latin typeface="Arial" panose="020B0604020202020204"/>
            </a:endParaRPr>
          </a:p>
        </p:txBody>
      </p:sp>
      <p:pic>
        <p:nvPicPr>
          <p:cNvPr id="10" name="Picture 9">
            <a:extLst>
              <a:ext uri="{FF2B5EF4-FFF2-40B4-BE49-F238E27FC236}">
                <a16:creationId xmlns:a16="http://schemas.microsoft.com/office/drawing/2014/main" id="{864BEFCF-C139-44B0-BEC0-2B0108FC35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25639" y="1350432"/>
            <a:ext cx="2783502" cy="4157135"/>
          </a:xfrm>
          <a:prstGeom prst="rect">
            <a:avLst/>
          </a:prstGeom>
        </p:spPr>
      </p:pic>
    </p:spTree>
    <p:extLst>
      <p:ext uri="{BB962C8B-B14F-4D97-AF65-F5344CB8AC3E}">
        <p14:creationId xmlns:p14="http://schemas.microsoft.com/office/powerpoint/2010/main" val="382689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A24D-C726-4900-917B-58C677085D3D}"/>
              </a:ext>
            </a:extLst>
          </p:cNvPr>
          <p:cNvSpPr>
            <a:spLocks noGrp="1"/>
          </p:cNvSpPr>
          <p:nvPr>
            <p:ph type="title"/>
          </p:nvPr>
        </p:nvSpPr>
        <p:spPr>
          <a:xfrm>
            <a:off x="604520" y="3941447"/>
            <a:ext cx="10515600" cy="1325563"/>
          </a:xfrm>
        </p:spPr>
        <p:txBody>
          <a:bodyPr/>
          <a:lstStyle/>
          <a:p>
            <a:r>
              <a:rPr lang="en-GB" dirty="0">
                <a:solidFill>
                  <a:schemeClr val="bg1"/>
                </a:solidFill>
              </a:rPr>
              <a:t>Introduction to Chocolate</a:t>
            </a:r>
          </a:p>
        </p:txBody>
      </p:sp>
    </p:spTree>
    <p:extLst>
      <p:ext uri="{BB962C8B-B14F-4D97-AF65-F5344CB8AC3E}">
        <p14:creationId xmlns:p14="http://schemas.microsoft.com/office/powerpoint/2010/main" val="2670684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Types of Chocolate</a:t>
            </a:r>
            <a:endParaRPr lang="en-GB" dirty="0"/>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
        <p:nvSpPr>
          <p:cNvPr id="5" name="Content Placeholder 2">
            <a:extLst>
              <a:ext uri="{FF2B5EF4-FFF2-40B4-BE49-F238E27FC236}">
                <a16:creationId xmlns:a16="http://schemas.microsoft.com/office/drawing/2014/main" id="{A0E651FD-0E36-4963-8AA0-807A5BBC84D5}"/>
              </a:ext>
            </a:extLst>
          </p:cNvPr>
          <p:cNvSpPr txBox="1">
            <a:spLocks/>
          </p:cNvSpPr>
          <p:nvPr/>
        </p:nvSpPr>
        <p:spPr>
          <a:xfrm>
            <a:off x="6095272" y="2116810"/>
            <a:ext cx="5555239" cy="4094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dirty="0">
                <a:solidFill>
                  <a:srgbClr val="54585A"/>
                </a:solidFill>
                <a:latin typeface="Arial" panose="020B0604020202020204"/>
              </a:rPr>
              <a:t>Milk chocolate can be further classified as</a:t>
            </a:r>
          </a:p>
          <a:p>
            <a:pPr marL="447675" indent="-269875">
              <a:lnSpc>
                <a:spcPct val="100000"/>
              </a:lnSpc>
            </a:pPr>
            <a:r>
              <a:rPr lang="en-GB" dirty="0">
                <a:solidFill>
                  <a:srgbClr val="54585A"/>
                </a:solidFill>
                <a:latin typeface="Arial" panose="020B0604020202020204"/>
              </a:rPr>
              <a:t>Crumb chocolate</a:t>
            </a:r>
          </a:p>
          <a:p>
            <a:pPr marL="447675" indent="-269875">
              <a:lnSpc>
                <a:spcPct val="100000"/>
              </a:lnSpc>
            </a:pPr>
            <a:r>
              <a:rPr lang="en-GB" dirty="0">
                <a:solidFill>
                  <a:srgbClr val="54585A"/>
                </a:solidFill>
                <a:latin typeface="Arial" panose="020B0604020202020204"/>
              </a:rPr>
              <a:t>Non-crumb (powder) chocolate</a:t>
            </a:r>
          </a:p>
        </p:txBody>
      </p:sp>
      <p:pic>
        <p:nvPicPr>
          <p:cNvPr id="10" name="Picture 9" descr="A picture containing plate, different, eaten, dessert&#10;&#10;Description automatically generated">
            <a:extLst>
              <a:ext uri="{FF2B5EF4-FFF2-40B4-BE49-F238E27FC236}">
                <a16:creationId xmlns:a16="http://schemas.microsoft.com/office/drawing/2014/main" id="{77B071F5-6AB8-4FD7-A9A4-2BED038AAF4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78338" y="1440248"/>
            <a:ext cx="3669729" cy="3673364"/>
          </a:xfrm>
          <a:prstGeom prst="ellipse">
            <a:avLst/>
          </a:prstGeom>
          <a:ln>
            <a:noFill/>
          </a:ln>
          <a:effectLst>
            <a:softEdge rad="112500"/>
          </a:effectLst>
        </p:spPr>
      </p:pic>
      <p:sp>
        <p:nvSpPr>
          <p:cNvPr id="12" name="TextBox 11">
            <a:extLst>
              <a:ext uri="{FF2B5EF4-FFF2-40B4-BE49-F238E27FC236}">
                <a16:creationId xmlns:a16="http://schemas.microsoft.com/office/drawing/2014/main" id="{BF0F6146-4826-4E8E-B284-97FFBC13976B}"/>
              </a:ext>
            </a:extLst>
          </p:cNvPr>
          <p:cNvSpPr txBox="1"/>
          <p:nvPr/>
        </p:nvSpPr>
        <p:spPr>
          <a:xfrm>
            <a:off x="3159926" y="4990501"/>
            <a:ext cx="1558594" cy="246221"/>
          </a:xfrm>
          <a:prstGeom prst="rect">
            <a:avLst/>
          </a:prstGeom>
          <a:noFill/>
        </p:spPr>
        <p:txBody>
          <a:bodyPr wrap="square" rtlCol="0">
            <a:spAutoFit/>
          </a:bodyPr>
          <a:lstStyle/>
          <a:p>
            <a:r>
              <a:rPr lang="en-GB" sz="1000" dirty="0">
                <a:solidFill>
                  <a:srgbClr val="004976"/>
                </a:solidFill>
                <a:latin typeface="Arial" panose="020B0604020202020204"/>
              </a:rPr>
              <a:t>barry-callebaut.com</a:t>
            </a:r>
            <a:endParaRPr lang="en-GB" sz="1000" i="1" dirty="0">
              <a:solidFill>
                <a:srgbClr val="004976"/>
              </a:solidFill>
              <a:latin typeface="Arial" panose="020B0604020202020204"/>
            </a:endParaRPr>
          </a:p>
        </p:txBody>
      </p:sp>
      <p:sp>
        <p:nvSpPr>
          <p:cNvPr id="14" name="TextBox 13">
            <a:extLst>
              <a:ext uri="{FF2B5EF4-FFF2-40B4-BE49-F238E27FC236}">
                <a16:creationId xmlns:a16="http://schemas.microsoft.com/office/drawing/2014/main" id="{4955D04F-349D-48F6-BD46-FAF8B766AFD4}"/>
              </a:ext>
            </a:extLst>
          </p:cNvPr>
          <p:cNvSpPr txBox="1"/>
          <p:nvPr/>
        </p:nvSpPr>
        <p:spPr>
          <a:xfrm>
            <a:off x="2456016" y="4533212"/>
            <a:ext cx="1486740" cy="307777"/>
          </a:xfrm>
          <a:prstGeom prst="rect">
            <a:avLst/>
          </a:prstGeom>
          <a:solidFill>
            <a:schemeClr val="accent1">
              <a:lumMod val="20000"/>
              <a:lumOff val="80000"/>
            </a:schemeClr>
          </a:solidFill>
        </p:spPr>
        <p:txBody>
          <a:bodyPr wrap="square" rtlCol="0">
            <a:spAutoFit/>
          </a:bodyPr>
          <a:lstStyle/>
          <a:p>
            <a:pPr algn="ctr"/>
            <a:r>
              <a:rPr lang="en-GB" sz="1400" dirty="0">
                <a:solidFill>
                  <a:srgbClr val="004976"/>
                </a:solidFill>
                <a:latin typeface="Arial" panose="020B0604020202020204"/>
              </a:rPr>
              <a:t>Dark chocolate</a:t>
            </a:r>
          </a:p>
        </p:txBody>
      </p:sp>
      <p:sp>
        <p:nvSpPr>
          <p:cNvPr id="15" name="TextBox 14">
            <a:extLst>
              <a:ext uri="{FF2B5EF4-FFF2-40B4-BE49-F238E27FC236}">
                <a16:creationId xmlns:a16="http://schemas.microsoft.com/office/drawing/2014/main" id="{0EF4BF74-0B9A-4A84-8035-0691AFC5804D}"/>
              </a:ext>
            </a:extLst>
          </p:cNvPr>
          <p:cNvSpPr txBox="1"/>
          <p:nvPr/>
        </p:nvSpPr>
        <p:spPr>
          <a:xfrm>
            <a:off x="3822378" y="2799735"/>
            <a:ext cx="1486740" cy="307777"/>
          </a:xfrm>
          <a:prstGeom prst="rect">
            <a:avLst/>
          </a:prstGeom>
          <a:solidFill>
            <a:schemeClr val="accent1">
              <a:lumMod val="20000"/>
              <a:lumOff val="80000"/>
            </a:schemeClr>
          </a:solidFill>
        </p:spPr>
        <p:txBody>
          <a:bodyPr wrap="square" rtlCol="0">
            <a:spAutoFit/>
          </a:bodyPr>
          <a:lstStyle/>
          <a:p>
            <a:pPr algn="ctr"/>
            <a:r>
              <a:rPr lang="en-GB" sz="1400" dirty="0">
                <a:solidFill>
                  <a:srgbClr val="004976"/>
                </a:solidFill>
                <a:latin typeface="Arial" panose="020B0604020202020204"/>
              </a:rPr>
              <a:t>Milk chocolate</a:t>
            </a:r>
          </a:p>
        </p:txBody>
      </p:sp>
      <p:sp>
        <p:nvSpPr>
          <p:cNvPr id="16" name="TextBox 15">
            <a:extLst>
              <a:ext uri="{FF2B5EF4-FFF2-40B4-BE49-F238E27FC236}">
                <a16:creationId xmlns:a16="http://schemas.microsoft.com/office/drawing/2014/main" id="{1CDD8979-8557-451A-826D-E38BC91086D0}"/>
              </a:ext>
            </a:extLst>
          </p:cNvPr>
          <p:cNvSpPr txBox="1"/>
          <p:nvPr/>
        </p:nvSpPr>
        <p:spPr>
          <a:xfrm>
            <a:off x="383458" y="3455715"/>
            <a:ext cx="1486740" cy="307777"/>
          </a:xfrm>
          <a:prstGeom prst="rect">
            <a:avLst/>
          </a:prstGeom>
          <a:solidFill>
            <a:schemeClr val="accent1">
              <a:lumMod val="20000"/>
              <a:lumOff val="80000"/>
            </a:schemeClr>
          </a:solidFill>
        </p:spPr>
        <p:txBody>
          <a:bodyPr wrap="square" rtlCol="0">
            <a:spAutoFit/>
          </a:bodyPr>
          <a:lstStyle/>
          <a:p>
            <a:pPr algn="ctr"/>
            <a:r>
              <a:rPr lang="en-GB" sz="1400" dirty="0">
                <a:solidFill>
                  <a:srgbClr val="004976"/>
                </a:solidFill>
                <a:latin typeface="Arial" panose="020B0604020202020204"/>
              </a:rPr>
              <a:t>White chocolate</a:t>
            </a:r>
          </a:p>
        </p:txBody>
      </p:sp>
      <p:sp>
        <p:nvSpPr>
          <p:cNvPr id="17" name="TextBox 16">
            <a:extLst>
              <a:ext uri="{FF2B5EF4-FFF2-40B4-BE49-F238E27FC236}">
                <a16:creationId xmlns:a16="http://schemas.microsoft.com/office/drawing/2014/main" id="{84DED295-79DA-44EC-B5DF-586B1816471E}"/>
              </a:ext>
            </a:extLst>
          </p:cNvPr>
          <p:cNvSpPr txBox="1"/>
          <p:nvPr/>
        </p:nvSpPr>
        <p:spPr>
          <a:xfrm>
            <a:off x="1792920" y="1508257"/>
            <a:ext cx="1486740" cy="307777"/>
          </a:xfrm>
          <a:prstGeom prst="rect">
            <a:avLst/>
          </a:prstGeom>
          <a:solidFill>
            <a:schemeClr val="accent1">
              <a:lumMod val="20000"/>
              <a:lumOff val="80000"/>
            </a:schemeClr>
          </a:solidFill>
        </p:spPr>
        <p:txBody>
          <a:bodyPr wrap="square" rtlCol="0">
            <a:spAutoFit/>
          </a:bodyPr>
          <a:lstStyle/>
          <a:p>
            <a:pPr algn="ctr"/>
            <a:r>
              <a:rPr lang="en-GB" sz="1400" dirty="0">
                <a:solidFill>
                  <a:srgbClr val="004976"/>
                </a:solidFill>
                <a:latin typeface="Arial" panose="020B0604020202020204"/>
              </a:rPr>
              <a:t>Ruby chocolate</a:t>
            </a:r>
          </a:p>
        </p:txBody>
      </p:sp>
    </p:spTree>
    <p:extLst>
      <p:ext uri="{BB962C8B-B14F-4D97-AF65-F5344CB8AC3E}">
        <p14:creationId xmlns:p14="http://schemas.microsoft.com/office/powerpoint/2010/main" val="840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dirty="0"/>
              <a:t>Differences in the Types of Chocolate</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graphicFrame>
        <p:nvGraphicFramePr>
          <p:cNvPr id="5" name="Table Placeholder 3">
            <a:extLst>
              <a:ext uri="{FF2B5EF4-FFF2-40B4-BE49-F238E27FC236}">
                <a16:creationId xmlns:a16="http://schemas.microsoft.com/office/drawing/2014/main" id="{4A488706-5557-4601-94BF-72B7C981FD26}"/>
              </a:ext>
            </a:extLst>
          </p:cNvPr>
          <p:cNvGraphicFramePr>
            <a:graphicFrameLocks/>
          </p:cNvGraphicFramePr>
          <p:nvPr>
            <p:extLst>
              <p:ext uri="{D42A27DB-BD31-4B8C-83A1-F6EECF244321}">
                <p14:modId xmlns:p14="http://schemas.microsoft.com/office/powerpoint/2010/main" val="3004588099"/>
              </p:ext>
            </p:extLst>
          </p:nvPr>
        </p:nvGraphicFramePr>
        <p:xfrm>
          <a:off x="1164388" y="1756064"/>
          <a:ext cx="10115224" cy="3167947"/>
        </p:xfrm>
        <a:graphic>
          <a:graphicData uri="http://schemas.openxmlformats.org/drawingml/2006/table">
            <a:tbl>
              <a:tblPr firstRow="1" bandRow="1">
                <a:tableStyleId>{5C22544A-7EE6-4342-B048-85BDC9FD1C3A}</a:tableStyleId>
              </a:tblPr>
              <a:tblGrid>
                <a:gridCol w="1512000">
                  <a:extLst>
                    <a:ext uri="{9D8B030D-6E8A-4147-A177-3AD203B41FA5}">
                      <a16:colId xmlns:a16="http://schemas.microsoft.com/office/drawing/2014/main" val="2633018347"/>
                    </a:ext>
                  </a:extLst>
                </a:gridCol>
                <a:gridCol w="2150806">
                  <a:extLst>
                    <a:ext uri="{9D8B030D-6E8A-4147-A177-3AD203B41FA5}">
                      <a16:colId xmlns:a16="http://schemas.microsoft.com/office/drawing/2014/main" val="1137599789"/>
                    </a:ext>
                  </a:extLst>
                </a:gridCol>
                <a:gridCol w="2150806">
                  <a:extLst>
                    <a:ext uri="{9D8B030D-6E8A-4147-A177-3AD203B41FA5}">
                      <a16:colId xmlns:a16="http://schemas.microsoft.com/office/drawing/2014/main" val="435903143"/>
                    </a:ext>
                  </a:extLst>
                </a:gridCol>
                <a:gridCol w="2150806">
                  <a:extLst>
                    <a:ext uri="{9D8B030D-6E8A-4147-A177-3AD203B41FA5}">
                      <a16:colId xmlns:a16="http://schemas.microsoft.com/office/drawing/2014/main" val="1955194553"/>
                    </a:ext>
                  </a:extLst>
                </a:gridCol>
                <a:gridCol w="2150806">
                  <a:extLst>
                    <a:ext uri="{9D8B030D-6E8A-4147-A177-3AD203B41FA5}">
                      <a16:colId xmlns:a16="http://schemas.microsoft.com/office/drawing/2014/main" val="603142570"/>
                    </a:ext>
                  </a:extLst>
                </a:gridCol>
              </a:tblGrid>
              <a:tr h="719947">
                <a:tc>
                  <a:txBody>
                    <a:bodyPr/>
                    <a:lstStyle/>
                    <a:p>
                      <a:pPr algn="ctr"/>
                      <a:r>
                        <a:rPr lang="en-US" dirty="0"/>
                        <a:t>Chocolate</a:t>
                      </a:r>
                    </a:p>
                  </a:txBody>
                  <a:tcPr marL="45528" marR="45528" anchor="ctr"/>
                </a:tc>
                <a:tc>
                  <a:txBody>
                    <a:bodyPr/>
                    <a:lstStyle/>
                    <a:p>
                      <a:pPr algn="ctr"/>
                      <a:r>
                        <a:rPr lang="en-US" sz="1800" b="1" kern="1200" dirty="0">
                          <a:solidFill>
                            <a:schemeClr val="lt1"/>
                          </a:solidFill>
                          <a:latin typeface="+mn-lt"/>
                          <a:ea typeface="+mn-ea"/>
                          <a:cs typeface="+mn-cs"/>
                        </a:rPr>
                        <a:t>Cocoa Butter</a:t>
                      </a:r>
                    </a:p>
                  </a:txBody>
                  <a:tcPr marL="45528" marR="45528" anchor="ctr"/>
                </a:tc>
                <a:tc>
                  <a:txBody>
                    <a:bodyPr/>
                    <a:lstStyle/>
                    <a:p>
                      <a:pPr algn="ctr"/>
                      <a:r>
                        <a:rPr lang="en-US" sz="1800" b="1" kern="1200" dirty="0">
                          <a:solidFill>
                            <a:schemeClr val="lt1"/>
                          </a:solidFill>
                          <a:latin typeface="+mn-lt"/>
                          <a:ea typeface="+mn-ea"/>
                          <a:cs typeface="+mn-cs"/>
                        </a:rPr>
                        <a:t>Non-fat </a:t>
                      </a:r>
                    </a:p>
                    <a:p>
                      <a:pPr algn="ctr"/>
                      <a:r>
                        <a:rPr lang="en-US" sz="1800" b="1" kern="1200" dirty="0">
                          <a:solidFill>
                            <a:schemeClr val="lt1"/>
                          </a:solidFill>
                          <a:latin typeface="+mn-lt"/>
                          <a:ea typeface="+mn-ea"/>
                          <a:cs typeface="+mn-cs"/>
                        </a:rPr>
                        <a:t>Cocoa Solids</a:t>
                      </a:r>
                    </a:p>
                  </a:txBody>
                  <a:tcPr marL="45528" marR="45528" anchor="ctr"/>
                </a:tc>
                <a:tc>
                  <a:txBody>
                    <a:bodyPr/>
                    <a:lstStyle/>
                    <a:p>
                      <a:pPr algn="ctr"/>
                      <a:r>
                        <a:rPr lang="en-US" sz="1800" b="1" kern="1200" dirty="0">
                          <a:solidFill>
                            <a:schemeClr val="lt1"/>
                          </a:solidFill>
                          <a:latin typeface="+mn-lt"/>
                          <a:ea typeface="+mn-ea"/>
                          <a:cs typeface="+mn-cs"/>
                        </a:rPr>
                        <a:t>Milk Fat</a:t>
                      </a:r>
                    </a:p>
                  </a:txBody>
                  <a:tcPr marL="45528" marR="45528" anchor="ctr"/>
                </a:tc>
                <a:tc>
                  <a:txBody>
                    <a:bodyPr/>
                    <a:lstStyle/>
                    <a:p>
                      <a:pPr algn="ctr"/>
                      <a:r>
                        <a:rPr lang="en-US" sz="1800" b="1" kern="1200" dirty="0">
                          <a:solidFill>
                            <a:schemeClr val="lt1"/>
                          </a:solidFill>
                          <a:latin typeface="+mn-lt"/>
                          <a:ea typeface="+mn-ea"/>
                          <a:cs typeface="+mn-cs"/>
                        </a:rPr>
                        <a:t>Non-fat </a:t>
                      </a:r>
                    </a:p>
                    <a:p>
                      <a:pPr algn="ctr"/>
                      <a:r>
                        <a:rPr lang="en-US" sz="1800" b="1" kern="1200" dirty="0">
                          <a:solidFill>
                            <a:schemeClr val="lt1"/>
                          </a:solidFill>
                          <a:latin typeface="+mn-lt"/>
                          <a:ea typeface="+mn-ea"/>
                          <a:cs typeface="+mn-cs"/>
                        </a:rPr>
                        <a:t>Milk Solids</a:t>
                      </a:r>
                    </a:p>
                  </a:txBody>
                  <a:tcPr marL="45528" marR="45528" anchor="ctr"/>
                </a:tc>
                <a:extLst>
                  <a:ext uri="{0D108BD9-81ED-4DB2-BD59-A6C34878D82A}">
                    <a16:rowId xmlns:a16="http://schemas.microsoft.com/office/drawing/2014/main" val="145124955"/>
                  </a:ext>
                </a:extLst>
              </a:tr>
              <a:tr h="612000">
                <a:tc>
                  <a:txBody>
                    <a:bodyPr/>
                    <a:lstStyle/>
                    <a:p>
                      <a:pPr algn="ctr"/>
                      <a:r>
                        <a:rPr lang="en-US" dirty="0"/>
                        <a:t>Dark</a:t>
                      </a: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E6AF00"/>
                          </a:solidFill>
                        </a:rPr>
                        <a:t>?</a:t>
                      </a:r>
                    </a:p>
                  </a:txBody>
                  <a:tcPr marL="45528" marR="45528" anchor="ctr"/>
                </a:tc>
                <a:tc>
                  <a:txBody>
                    <a:bodyPr/>
                    <a:lstStyle/>
                    <a:p>
                      <a:pPr algn="ctr"/>
                      <a:r>
                        <a:rPr lang="en-US" b="1" dirty="0">
                          <a:solidFill>
                            <a:srgbClr val="FF0000"/>
                          </a:solidFill>
                        </a:rPr>
                        <a:t>-</a:t>
                      </a:r>
                    </a:p>
                  </a:txBody>
                  <a:tcPr marL="45528" marR="45528" anchor="ctr"/>
                </a:tc>
                <a:extLst>
                  <a:ext uri="{0D108BD9-81ED-4DB2-BD59-A6C34878D82A}">
                    <a16:rowId xmlns:a16="http://schemas.microsoft.com/office/drawing/2014/main" val="4121876366"/>
                  </a:ext>
                </a:extLst>
              </a:tr>
              <a:tr h="612000">
                <a:tc>
                  <a:txBody>
                    <a:bodyPr/>
                    <a:lstStyle/>
                    <a:p>
                      <a:pPr algn="ctr"/>
                      <a:r>
                        <a:rPr lang="en-US" dirty="0"/>
                        <a:t>Milk</a:t>
                      </a: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extLst>
                  <a:ext uri="{0D108BD9-81ED-4DB2-BD59-A6C34878D82A}">
                    <a16:rowId xmlns:a16="http://schemas.microsoft.com/office/drawing/2014/main" val="3185912796"/>
                  </a:ext>
                </a:extLst>
              </a:tr>
              <a:tr h="612000">
                <a:tc>
                  <a:txBody>
                    <a:bodyPr/>
                    <a:lstStyle/>
                    <a:p>
                      <a:pPr algn="ctr"/>
                      <a:r>
                        <a:rPr lang="en-US" dirty="0"/>
                        <a:t>White</a:t>
                      </a: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FF0000"/>
                          </a:solidFill>
                        </a:rPr>
                        <a:t>-</a:t>
                      </a: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extLst>
                  <a:ext uri="{0D108BD9-81ED-4DB2-BD59-A6C34878D82A}">
                    <a16:rowId xmlns:a16="http://schemas.microsoft.com/office/drawing/2014/main" val="1175568426"/>
                  </a:ext>
                </a:extLst>
              </a:tr>
              <a:tr h="612000">
                <a:tc>
                  <a:txBody>
                    <a:bodyPr/>
                    <a:lstStyle/>
                    <a:p>
                      <a:pPr algn="ctr"/>
                      <a:r>
                        <a:rPr lang="en-US" dirty="0"/>
                        <a:t>Ruby</a:t>
                      </a: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tc>
                  <a:txBody>
                    <a:bodyPr/>
                    <a:lstStyle/>
                    <a:p>
                      <a:pPr algn="ctr"/>
                      <a:r>
                        <a:rPr lang="en-US" b="1" dirty="0">
                          <a:solidFill>
                            <a:srgbClr val="00B050"/>
                          </a:solidFill>
                          <a:sym typeface="Wingdings" panose="05000000000000000000" pitchFamily="2" charset="2"/>
                        </a:rPr>
                        <a:t></a:t>
                      </a:r>
                      <a:endParaRPr lang="en-US" b="1" dirty="0">
                        <a:solidFill>
                          <a:srgbClr val="00B050"/>
                        </a:solidFill>
                      </a:endParaRPr>
                    </a:p>
                  </a:txBody>
                  <a:tcPr marL="45528" marR="45528" anchor="ctr"/>
                </a:tc>
                <a:extLst>
                  <a:ext uri="{0D108BD9-81ED-4DB2-BD59-A6C34878D82A}">
                    <a16:rowId xmlns:a16="http://schemas.microsoft.com/office/drawing/2014/main" val="3454926006"/>
                  </a:ext>
                </a:extLst>
              </a:tr>
            </a:tbl>
          </a:graphicData>
        </a:graphic>
      </p:graphicFrame>
    </p:spTree>
    <p:extLst>
      <p:ext uri="{BB962C8B-B14F-4D97-AF65-F5344CB8AC3E}">
        <p14:creationId xmlns:p14="http://schemas.microsoft.com/office/powerpoint/2010/main" val="2521023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Crumb Chocolate</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5673134" y="1329628"/>
            <a:ext cx="3209972" cy="1517744"/>
          </a:xfrm>
        </p:spPr>
        <p:txBody>
          <a:bodyPr>
            <a:normAutofit/>
          </a:bodyPr>
          <a:lstStyle/>
          <a:p>
            <a:pPr marL="0" lvl="0" indent="0">
              <a:lnSpc>
                <a:spcPct val="100000"/>
              </a:lnSpc>
              <a:buNone/>
            </a:pPr>
            <a:r>
              <a:rPr lang="en-GB" sz="1800" dirty="0">
                <a:solidFill>
                  <a:srgbClr val="54585A"/>
                </a:solidFill>
                <a:latin typeface="Arial" panose="020B0604020202020204"/>
              </a:rPr>
              <a:t>Crumb is made by cooking together cocoa liquor/mass (cocoa butter + cocoa powder), sugar, and milk, until a dry product is obtained</a:t>
            </a:r>
            <a:endParaRPr lang="en-GB" sz="200" dirty="0">
              <a:solidFill>
                <a:srgbClr val="54585A"/>
              </a:solidFill>
              <a:latin typeface="Arial" panose="020B0604020202020204"/>
            </a:endParaRP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pic>
        <p:nvPicPr>
          <p:cNvPr id="2050" name="Picture 2" descr="Natural Cocoa Liquor/Cocoa Mass 15kg – Cocoa Supply BV - NL-BIO-01">
            <a:extLst>
              <a:ext uri="{FF2B5EF4-FFF2-40B4-BE49-F238E27FC236}">
                <a16:creationId xmlns:a16="http://schemas.microsoft.com/office/drawing/2014/main" id="{16E35079-FF09-415A-B9B0-405AD2B081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201" y="1352053"/>
            <a:ext cx="2565919" cy="21072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54D491-ACE8-4FCA-8F20-539D86F07ED3}"/>
              </a:ext>
            </a:extLst>
          </p:cNvPr>
          <p:cNvSpPr/>
          <p:nvPr/>
        </p:nvSpPr>
        <p:spPr>
          <a:xfrm>
            <a:off x="10820400" y="6027023"/>
            <a:ext cx="1209950" cy="707886"/>
          </a:xfrm>
          <a:prstGeom prst="rect">
            <a:avLst/>
          </a:prstGeom>
          <a:noFill/>
        </p:spPr>
        <p:txBody>
          <a:bodyPr wrap="square" rtlCol="0">
            <a:spAutoFit/>
          </a:bodyPr>
          <a:lstStyle/>
          <a:p>
            <a:r>
              <a:rPr lang="en-GB" sz="1000" dirty="0">
                <a:solidFill>
                  <a:srgbClr val="004976"/>
                </a:solidFill>
                <a:latin typeface="Arial" panose="020B0604020202020204"/>
              </a:rPr>
              <a:t>cocoasupply.eu</a:t>
            </a:r>
          </a:p>
          <a:p>
            <a:r>
              <a:rPr lang="en-GB" sz="1000" dirty="0">
                <a:solidFill>
                  <a:srgbClr val="004976"/>
                </a:solidFill>
                <a:latin typeface="Arial" panose="020B0604020202020204"/>
              </a:rPr>
              <a:t>kinder.com</a:t>
            </a:r>
          </a:p>
          <a:p>
            <a:r>
              <a:rPr lang="en-GB" sz="1000" dirty="0">
                <a:solidFill>
                  <a:srgbClr val="004976"/>
                </a:solidFill>
                <a:latin typeface="Arial" panose="020B0604020202020204"/>
              </a:rPr>
              <a:t>bbcgoodfood.com</a:t>
            </a:r>
          </a:p>
          <a:p>
            <a:r>
              <a:rPr lang="en-GB" sz="1000" dirty="0">
                <a:solidFill>
                  <a:srgbClr val="004976"/>
                </a:solidFill>
                <a:latin typeface="Arial" panose="020B0604020202020204"/>
              </a:rPr>
              <a:t>buhlergroup.com</a:t>
            </a:r>
          </a:p>
        </p:txBody>
      </p:sp>
      <p:pic>
        <p:nvPicPr>
          <p:cNvPr id="2052" name="Picture 4" descr="Sugar. For our little treats - Kinder Singapore">
            <a:extLst>
              <a:ext uri="{FF2B5EF4-FFF2-40B4-BE49-F238E27FC236}">
                <a16:creationId xmlns:a16="http://schemas.microsoft.com/office/drawing/2014/main" id="{DDEDCC94-7FC2-4C98-A40F-EB1A94E15B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65831" y="1558557"/>
            <a:ext cx="2600047" cy="22880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ilk - BBC Good Food">
            <a:extLst>
              <a:ext uri="{FF2B5EF4-FFF2-40B4-BE49-F238E27FC236}">
                <a16:creationId xmlns:a16="http://schemas.microsoft.com/office/drawing/2014/main" id="{E25A40A3-D5A8-4EEB-B0CA-027CDF813C6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38348" y="3334584"/>
            <a:ext cx="2565920" cy="23267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coa Processing | Bühler Group">
            <a:extLst>
              <a:ext uri="{FF2B5EF4-FFF2-40B4-BE49-F238E27FC236}">
                <a16:creationId xmlns:a16="http://schemas.microsoft.com/office/drawing/2014/main" id="{D5F9E269-7FE8-4872-AD51-98FD578B5141}"/>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334184" y="1051741"/>
            <a:ext cx="3717663" cy="43289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95C2F26-E90C-4A64-92CA-17A24004F593}"/>
              </a:ext>
            </a:extLst>
          </p:cNvPr>
          <p:cNvSpPr/>
          <p:nvPr/>
        </p:nvSpPr>
        <p:spPr>
          <a:xfrm>
            <a:off x="4792657" y="4180384"/>
            <a:ext cx="3759834" cy="1200329"/>
          </a:xfrm>
          <a:prstGeom prst="rect">
            <a:avLst/>
          </a:prstGeom>
        </p:spPr>
        <p:txBody>
          <a:bodyPr wrap="square">
            <a:spAutoFit/>
          </a:bodyPr>
          <a:lstStyle/>
          <a:p>
            <a:pPr lvl="0"/>
            <a:r>
              <a:rPr lang="en-GB" dirty="0">
                <a:solidFill>
                  <a:srgbClr val="54585A"/>
                </a:solidFill>
                <a:latin typeface="Arial" panose="020B0604020202020204"/>
              </a:rPr>
              <a:t>This cooking process induces caramelisation and the Maillard reaction, giving crumb chocolates their distinctive flavour</a:t>
            </a:r>
          </a:p>
        </p:txBody>
      </p:sp>
      <p:sp>
        <p:nvSpPr>
          <p:cNvPr id="8" name="Arrow: Right 7">
            <a:extLst>
              <a:ext uri="{FF2B5EF4-FFF2-40B4-BE49-F238E27FC236}">
                <a16:creationId xmlns:a16="http://schemas.microsoft.com/office/drawing/2014/main" id="{D73E04EF-4710-4F32-870F-9072CD775932}"/>
              </a:ext>
            </a:extLst>
          </p:cNvPr>
          <p:cNvSpPr/>
          <p:nvPr/>
        </p:nvSpPr>
        <p:spPr>
          <a:xfrm>
            <a:off x="5683170" y="3090441"/>
            <a:ext cx="2870521" cy="5555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55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15986-C191-4440-8D3F-88EB01688A37}"/>
              </a:ext>
            </a:extLst>
          </p:cNvPr>
          <p:cNvSpPr>
            <a:spLocks noGrp="1"/>
          </p:cNvSpPr>
          <p:nvPr>
            <p:ph type="title"/>
          </p:nvPr>
        </p:nvSpPr>
        <p:spPr>
          <a:xfrm>
            <a:off x="838200" y="365125"/>
            <a:ext cx="10515600" cy="1075123"/>
          </a:xfrm>
        </p:spPr>
        <p:txBody>
          <a:bodyPr/>
          <a:lstStyle/>
          <a:p>
            <a:r>
              <a:rPr lang="en-GB" sz="4000" dirty="0">
                <a:solidFill>
                  <a:srgbClr val="004976"/>
                </a:solidFill>
                <a:latin typeface="Arial" panose="020B0604020202020204"/>
              </a:rPr>
              <a:t>Non-Crumb Dark/Milk Chocolate</a:t>
            </a:r>
            <a:endParaRPr lang="en-GB" dirty="0"/>
          </a:p>
        </p:txBody>
      </p:sp>
      <p:sp>
        <p:nvSpPr>
          <p:cNvPr id="3" name="Content Placeholder 2">
            <a:extLst>
              <a:ext uri="{FF2B5EF4-FFF2-40B4-BE49-F238E27FC236}">
                <a16:creationId xmlns:a16="http://schemas.microsoft.com/office/drawing/2014/main" id="{76B4D62E-83E3-4E52-B427-1E26D8DB5479}"/>
              </a:ext>
            </a:extLst>
          </p:cNvPr>
          <p:cNvSpPr>
            <a:spLocks noGrp="1"/>
          </p:cNvSpPr>
          <p:nvPr>
            <p:ph idx="1"/>
          </p:nvPr>
        </p:nvSpPr>
        <p:spPr>
          <a:xfrm>
            <a:off x="838200" y="1625599"/>
            <a:ext cx="10515600" cy="4094481"/>
          </a:xfrm>
        </p:spPr>
        <p:txBody>
          <a:bodyPr>
            <a:normAutofit/>
          </a:bodyPr>
          <a:lstStyle/>
          <a:p>
            <a:pPr marL="0" lvl="0" indent="0">
              <a:lnSpc>
                <a:spcPct val="100000"/>
              </a:lnSpc>
              <a:buNone/>
            </a:pPr>
            <a:r>
              <a:rPr lang="en-GB" sz="2600" dirty="0">
                <a:solidFill>
                  <a:srgbClr val="54585A"/>
                </a:solidFill>
                <a:latin typeface="Arial" panose="020B0604020202020204"/>
              </a:rPr>
              <a:t>Made from </a:t>
            </a:r>
          </a:p>
          <a:p>
            <a:pPr marL="623888" lvl="0" indent="-354013">
              <a:lnSpc>
                <a:spcPct val="100000"/>
              </a:lnSpc>
            </a:pPr>
            <a:r>
              <a:rPr lang="en-GB" sz="2600" dirty="0">
                <a:solidFill>
                  <a:srgbClr val="54585A"/>
                </a:solidFill>
                <a:latin typeface="Arial" panose="020B0604020202020204"/>
              </a:rPr>
              <a:t>cocoa powder (probably defatted or partially defatted)</a:t>
            </a:r>
          </a:p>
          <a:p>
            <a:pPr marL="623888" lvl="0" indent="-354013">
              <a:lnSpc>
                <a:spcPct val="100000"/>
              </a:lnSpc>
            </a:pPr>
            <a:r>
              <a:rPr lang="en-GB" sz="2600" dirty="0">
                <a:solidFill>
                  <a:srgbClr val="54585A"/>
                </a:solidFill>
                <a:latin typeface="Arial" panose="020B0604020202020204"/>
              </a:rPr>
              <a:t>cocoa butter</a:t>
            </a:r>
          </a:p>
          <a:p>
            <a:pPr marL="623888" lvl="0" indent="-354013">
              <a:lnSpc>
                <a:spcPct val="100000"/>
              </a:lnSpc>
            </a:pPr>
            <a:r>
              <a:rPr lang="en-GB" sz="2600" dirty="0">
                <a:solidFill>
                  <a:srgbClr val="54585A"/>
                </a:solidFill>
                <a:latin typeface="Arial" panose="020B0604020202020204"/>
              </a:rPr>
              <a:t>sugar</a:t>
            </a:r>
          </a:p>
          <a:p>
            <a:pPr marL="623888" lvl="0" indent="-354013">
              <a:lnSpc>
                <a:spcPct val="100000"/>
              </a:lnSpc>
            </a:pPr>
            <a:r>
              <a:rPr lang="en-GB" sz="2600" dirty="0">
                <a:solidFill>
                  <a:srgbClr val="54585A"/>
                </a:solidFill>
                <a:latin typeface="Arial" panose="020B0604020202020204"/>
              </a:rPr>
              <a:t>milk powders (if making milk chocolate – generally skimmed milk powder)</a:t>
            </a:r>
          </a:p>
          <a:p>
            <a:pPr marL="623888" lvl="0" indent="-354013">
              <a:lnSpc>
                <a:spcPct val="100000"/>
              </a:lnSpc>
            </a:pPr>
            <a:r>
              <a:rPr lang="en-GB" sz="2600" dirty="0">
                <a:solidFill>
                  <a:srgbClr val="54585A"/>
                </a:solidFill>
                <a:latin typeface="Arial" panose="020B0604020202020204"/>
              </a:rPr>
              <a:t>milk fat (depending on the chocolate)</a:t>
            </a:r>
          </a:p>
        </p:txBody>
      </p:sp>
      <p:pic>
        <p:nvPicPr>
          <p:cNvPr id="4" name="Picture 3">
            <a:extLst>
              <a:ext uri="{FF2B5EF4-FFF2-40B4-BE49-F238E27FC236}">
                <a16:creationId xmlns:a16="http://schemas.microsoft.com/office/drawing/2014/main" id="{1BEB7CA7-548C-4751-AD1C-7B4C3876AC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3458" y="5854634"/>
            <a:ext cx="3195484" cy="713315"/>
          </a:xfrm>
          <a:prstGeom prst="rect">
            <a:avLst/>
          </a:prstGeom>
        </p:spPr>
      </p:pic>
    </p:spTree>
    <p:extLst>
      <p:ext uri="{BB962C8B-B14F-4D97-AF65-F5344CB8AC3E}">
        <p14:creationId xmlns:p14="http://schemas.microsoft.com/office/powerpoint/2010/main" val="608437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SC Title slides with image suggestions">
  <a:themeElements>
    <a:clrScheme name="Custom 1">
      <a:dk1>
        <a:srgbClr val="004976"/>
      </a:dk1>
      <a:lt1>
        <a:srgbClr val="FFFFFF"/>
      </a:lt1>
      <a:dk2>
        <a:srgbClr val="004976"/>
      </a:dk2>
      <a:lt2>
        <a:srgbClr val="E7E6E6"/>
      </a:lt2>
      <a:accent1>
        <a:srgbClr val="004976"/>
      </a:accent1>
      <a:accent2>
        <a:srgbClr val="48A9C5"/>
      </a:accent2>
      <a:accent3>
        <a:srgbClr val="EEDC00"/>
      </a:accent3>
      <a:accent4>
        <a:srgbClr val="97D700"/>
      </a:accent4>
      <a:accent5>
        <a:srgbClr val="DA1883"/>
      </a:accent5>
      <a:accent6>
        <a:srgbClr val="991E66"/>
      </a:accent6>
      <a:hlink>
        <a:srgbClr val="FF9E1B"/>
      </a:hlink>
      <a:folHlink>
        <a:srgbClr val="5458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SC_Plain_no footer">
  <a:themeElements>
    <a:clrScheme name="Custom 1">
      <a:dk1>
        <a:srgbClr val="004976"/>
      </a:dk1>
      <a:lt1>
        <a:srgbClr val="FFFFFF"/>
      </a:lt1>
      <a:dk2>
        <a:srgbClr val="004976"/>
      </a:dk2>
      <a:lt2>
        <a:srgbClr val="E7E6E6"/>
      </a:lt2>
      <a:accent1>
        <a:srgbClr val="004976"/>
      </a:accent1>
      <a:accent2>
        <a:srgbClr val="48A9C5"/>
      </a:accent2>
      <a:accent3>
        <a:srgbClr val="EEDC00"/>
      </a:accent3>
      <a:accent4>
        <a:srgbClr val="97D700"/>
      </a:accent4>
      <a:accent5>
        <a:srgbClr val="DA1883"/>
      </a:accent5>
      <a:accent6>
        <a:srgbClr val="991E66"/>
      </a:accent6>
      <a:hlink>
        <a:srgbClr val="FF9E1B"/>
      </a:hlink>
      <a:folHlink>
        <a:srgbClr val="5458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7767</TotalTime>
  <Words>5033</Words>
  <Application>Microsoft Macintosh PowerPoint</Application>
  <PresentationFormat>Widescreen</PresentationFormat>
  <Paragraphs>430</Paragraphs>
  <Slides>34</Slides>
  <Notes>34</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Arial</vt:lpstr>
      <vt:lpstr>Calibri</vt:lpstr>
      <vt:lpstr>Calibri Light</vt:lpstr>
      <vt:lpstr>Symbol</vt:lpstr>
      <vt:lpstr>Tahoma</vt:lpstr>
      <vt:lpstr>Wingdings</vt:lpstr>
      <vt:lpstr>Office Theme</vt:lpstr>
      <vt:lpstr>RSC Title slides with image suggestions</vt:lpstr>
      <vt:lpstr>2_RSC_Plain_no footer</vt:lpstr>
      <vt:lpstr>The Chemistry of Chocolate</vt:lpstr>
      <vt:lpstr>History of Chocolate</vt:lpstr>
      <vt:lpstr>Chocolate comes from the Americas</vt:lpstr>
      <vt:lpstr>Chocolate spreads in Great Britain</vt:lpstr>
      <vt:lpstr>Introduction to Chocolate</vt:lpstr>
      <vt:lpstr>Types of Chocolate</vt:lpstr>
      <vt:lpstr>Differences in the Types of Chocolate</vt:lpstr>
      <vt:lpstr>Crumb Chocolate</vt:lpstr>
      <vt:lpstr>Non-Crumb Dark/Milk Chocolate</vt:lpstr>
      <vt:lpstr>How does Chemistry come into all of this?</vt:lpstr>
      <vt:lpstr>Chemistry happens all throughout the     chocolate-making process – from bean to bar</vt:lpstr>
      <vt:lpstr>Chocolate Tempering and  Crystal Polymorph Control</vt:lpstr>
      <vt:lpstr>What are crystals and different polymorphs?</vt:lpstr>
      <vt:lpstr>Cocoa Butter is Polymorphic</vt:lpstr>
      <vt:lpstr>The different polymorphs of cocoa butter</vt:lpstr>
      <vt:lpstr>Polymorphs of Cocoa Butter</vt:lpstr>
      <vt:lpstr>Chocolate tempering</vt:lpstr>
      <vt:lpstr>Tempering Chocolate</vt:lpstr>
      <vt:lpstr>Tempering Chocolate</vt:lpstr>
      <vt:lpstr>Fat Bloom (and Control)</vt:lpstr>
      <vt:lpstr>What is fat bloom?</vt:lpstr>
      <vt:lpstr>How does fat bloom occur?</vt:lpstr>
      <vt:lpstr>How can we prevent fat bloom developing?</vt:lpstr>
      <vt:lpstr>What Gives Chocolate its Flavour?</vt:lpstr>
      <vt:lpstr>What is Flavour?</vt:lpstr>
      <vt:lpstr>What does this one smell of?</vt:lpstr>
      <vt:lpstr>PowerPoint Presentation</vt:lpstr>
      <vt:lpstr>What does this one smell of?</vt:lpstr>
      <vt:lpstr>What does this one smell of?</vt:lpstr>
      <vt:lpstr>What does this one smell of?</vt:lpstr>
      <vt:lpstr>What does this one smell of?</vt:lpstr>
      <vt:lpstr>Thank you</vt:lpstr>
      <vt:lpstr>We would love to hear your feedback</vt:lpstr>
      <vt:lpstr>Teachers we would also love to hear your feedback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Chemistry of Chocolate</dc:title>
  <dc:creator>Cordina, Robert</dc:creator>
  <cp:lastModifiedBy>Fiona Lane</cp:lastModifiedBy>
  <cp:revision>15</cp:revision>
  <dcterms:created xsi:type="dcterms:W3CDTF">2021-09-06T08:42:53Z</dcterms:created>
  <dcterms:modified xsi:type="dcterms:W3CDTF">2023-05-09T09:58:10Z</dcterms:modified>
</cp:coreProperties>
</file>