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17" r:id="rId2"/>
    <p:sldId id="311" r:id="rId3"/>
    <p:sldId id="312" r:id="rId4"/>
    <p:sldId id="313" r:id="rId5"/>
    <p:sldId id="314" r:id="rId6"/>
    <p:sldId id="315" r:id="rId7"/>
    <p:sldId id="31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>
        <p:scale>
          <a:sx n="70" d="100"/>
          <a:sy n="70" d="100"/>
        </p:scale>
        <p:origin x="462" y="-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C5651-6E07-DB42-965B-8D37619274F5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74080-26A4-7D41-B86A-7CFA878ED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094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24C46D-B725-4C8D-98CF-4843E2ECEE9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953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24C46D-B725-4C8D-98CF-4843E2ECEE9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965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24C46D-B725-4C8D-98CF-4843E2ECEE9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551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24C46D-B725-4C8D-98CF-4843E2ECEE9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977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24C46D-B725-4C8D-98CF-4843E2ECEE9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760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24C46D-B725-4C8D-98CF-4843E2ECEE9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907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FC224-166B-D14A-BBEE-B109B2E7A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0B1D19-7056-5541-B259-3A573104B6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70B66-D9DE-1049-AEDC-9B9B4B9DD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73C7-40FA-5B48-8CD6-2A64BE8F7EF0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1F765-B5EB-AD4D-A384-0D09B3036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04EA5-6FB9-8B44-B3AD-560D56211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CB29F-8487-5B43-9139-5CE115E44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434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31C9-3A51-C344-B68B-A080A44B4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C6234E-3E95-5642-9730-CEDB2C3F1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2302F-C20C-BB4B-8B89-B7C08AF04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73C7-40FA-5B48-8CD6-2A64BE8F7EF0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8878E-0D46-F54E-8F4F-4858FE144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D096F-AB2E-464F-85D3-0E3F5B84B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CB29F-8487-5B43-9139-5CE115E44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89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813965-6785-3E4B-97F4-C96C3A508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5CC85C-7029-6141-BFDC-952E4DC3B8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A6B47-27E1-4F4F-B7A4-5B91BD9E8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73C7-40FA-5B48-8CD6-2A64BE8F7EF0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C61A5-7871-5F47-BAA6-93C7F778B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F6DDA-9F5E-C848-A33E-1D7636661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CB29F-8487-5B43-9139-5CE115E44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59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A276D-D836-8248-B7F9-04F321A59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98193-DFAE-7742-BD18-D2E58F42A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7D4C2-3EB8-5A48-BD91-F57A8D855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73C7-40FA-5B48-8CD6-2A64BE8F7EF0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5E57D-FA10-974A-9F01-BEC2D078A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BE97B-8925-A34F-90CC-CF310E402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CB29F-8487-5B43-9139-5CE115E44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7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A1AD8-67E6-A349-8BDC-1D16FF9F1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3FD5C-C946-224B-BD14-D6DCA2F12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54DA8-305F-A246-8944-0A8CF9316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73C7-40FA-5B48-8CD6-2A64BE8F7EF0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8F0A7-CC00-EE4E-809E-FA5354C4D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27392-1A54-0F49-B05A-A0394D93D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CB29F-8487-5B43-9139-5CE115E44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4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51819-2525-1F4B-BAFF-E85DA1D8D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B8053-20FE-F249-98E7-8A25E5AF57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9BFEFB-110B-2849-9AD3-165AF400E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4E11DC-0FEF-C14A-B993-AF28AADE5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73C7-40FA-5B48-8CD6-2A64BE8F7EF0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D24F7C-CD39-1F4C-9756-B0B7F1B1E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B50BDF-1CC6-D34D-945D-CEBD2C785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CB29F-8487-5B43-9139-5CE115E44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46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43370-2013-E746-B8BF-F68A5F593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A89C3-734A-244F-8071-20BF544DE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F6A6E-4074-3649-A807-6DF9A9B5D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3686EA-A2EF-5E42-9021-CE2769C9B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7D4E31-1EAA-554E-AEDE-3906B7E221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183E4C-ACB3-6745-B933-889073D25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73C7-40FA-5B48-8CD6-2A64BE8F7EF0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2E02B5-C110-9346-BC57-E057CF301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741D57-BE18-AC4E-90E5-58922A90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CB29F-8487-5B43-9139-5CE115E44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629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E1AEB-1231-1449-86B9-FF1BEA944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6B0FCB-07D8-5F42-AFCA-2F7F87B92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73C7-40FA-5B48-8CD6-2A64BE8F7EF0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7C701A-F77B-0B47-996E-834B13A9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3BE92-2BA2-7B46-87E4-5A9AC2FE5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CB29F-8487-5B43-9139-5CE115E44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50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179678-5EEC-094E-8EEF-7B6EB2E42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73C7-40FA-5B48-8CD6-2A64BE8F7EF0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ECD311-89CA-2B45-941F-0D333334D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85FE2-B199-F842-8CA1-1EB7AB69B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CB29F-8487-5B43-9139-5CE115E44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96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3715F-DCE2-B044-9B96-AAE81920B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10972-42B1-A744-9FEE-271261EDA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4DF30B-58DE-E949-A691-DDFF1F902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67CFC3-344D-874D-9DC8-C3F38058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73C7-40FA-5B48-8CD6-2A64BE8F7EF0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B1E63-AEDD-8043-B67D-5EF24F8B6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943F98-E790-E441-BC75-095D9646D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CB29F-8487-5B43-9139-5CE115E44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95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BF9CC-0E96-1C45-A9A6-4CDFC244E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97618F-3C14-DF47-BEAD-A7B35098DE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968036-A999-EE4F-8B0C-B8FF66894C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8EB89-0116-544B-A5EF-458D59678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73C7-40FA-5B48-8CD6-2A64BE8F7EF0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7AE9C-412D-F84B-ACFE-D894A98C8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BF9C5-3700-554E-A37A-60158AD07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CB29F-8487-5B43-9139-5CE115E44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97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3F0BAC-D52A-C245-B4CF-EB5D9E1A0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EE1FB-7D59-4744-AC12-B0DCD1AEA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74AEE-120B-6E4B-AC9E-BA341CFAA8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F73C7-40FA-5B48-8CD6-2A64BE8F7EF0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15AA7-9220-6840-A6E7-6D82DFEAFD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65BFC-CC70-5542-9B3C-9DF2544C0E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CB29F-8487-5B43-9139-5CE115E44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25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Document.docx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package" Target="../embeddings/Microsoft_Word_Document2.docx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package" Target="../embeddings/Microsoft_Word_Document3.docx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package" Target="../embeddings/Microsoft_Word_Document4.docx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package" Target="../embeddings/Microsoft_Word_Document5.docx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1A57F-43E6-4E9B-81E9-E332EC8D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SAFETY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84653-786A-0811-7730-A5D32FA5E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210399"/>
          </a:xfrm>
        </p:spPr>
        <p:txBody>
          <a:bodyPr>
            <a:noAutofit/>
          </a:bodyPr>
          <a:lstStyle/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There is inherently very little risk associated with handling very small quantities of these chemicals.</a:t>
            </a:r>
          </a:p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All samples are used on a regular basis to prepare flavourings for incorporation into many food products.</a:t>
            </a:r>
          </a:p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They are all food grade and have not been handled in a chemistry or microbiology lab.</a:t>
            </a:r>
          </a:p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We recommend that they are dispensed in a fume cupboard if there is one available, otherwise use a well-ventilated room.</a:t>
            </a:r>
          </a:p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We recommend that you wear PPE whilst dispensing (</a:t>
            </a:r>
            <a:r>
              <a:rPr lang="en-GB" sz="1600" dirty="0" err="1"/>
              <a:t>labcoat</a:t>
            </a:r>
            <a:r>
              <a:rPr lang="en-GB" sz="1600" dirty="0"/>
              <a:t> and safety goggles) as very occasionally there are skin sensitivities.</a:t>
            </a:r>
          </a:p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We recommend that you store in a spark-proofed fridge.</a:t>
            </a:r>
          </a:p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They contents can be disposed of down the sink, flushed with plenty of water and the </a:t>
            </a:r>
            <a:r>
              <a:rPr lang="en-GB" sz="1600" dirty="0" err="1"/>
              <a:t>eppendorfs</a:t>
            </a:r>
            <a:r>
              <a:rPr lang="en-GB" sz="1600" dirty="0"/>
              <a:t> and used smelling strips should be sealed in an empty water bottle or </a:t>
            </a:r>
            <a:r>
              <a:rPr lang="en-GB" sz="1600" dirty="0" err="1"/>
              <a:t>ziplock</a:t>
            </a:r>
            <a:r>
              <a:rPr lang="en-GB" sz="1600" dirty="0"/>
              <a:t> bag prior to disposal as the smell can linger.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1AB4AC-A861-4BF6-67C6-5B1AB1AB0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83FA-26C7-4CCA-8CAC-8C44748C5CD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226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15986-C191-4440-8D3F-88EB01688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512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004976"/>
                </a:solidFill>
                <a:latin typeface="Arial" panose="020B0604020202020204"/>
              </a:rPr>
              <a:t>2,3-Pentanedione safety sheet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EB7CA7-548C-4751-AD1C-7B4C3876AC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3458" y="5854634"/>
            <a:ext cx="3195484" cy="713315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6AEE3BED-319B-4139-2255-8D5E8AF75A01}"/>
              </a:ext>
            </a:extLst>
          </p:cNvPr>
          <p:cNvGrpSpPr/>
          <p:nvPr/>
        </p:nvGrpSpPr>
        <p:grpSpPr>
          <a:xfrm>
            <a:off x="900244" y="1531813"/>
            <a:ext cx="2710782" cy="2228850"/>
            <a:chOff x="900244" y="1531813"/>
            <a:chExt cx="2710782" cy="222885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4BD1DBF3-3C0F-42C0-A4DA-9833FFBE589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00244" y="1531813"/>
              <a:ext cx="2095500" cy="2228850"/>
            </a:xfrm>
            <a:prstGeom prst="rect">
              <a:avLst/>
            </a:prstGeom>
          </p:spPr>
        </p:pic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5EEBB5B-0EC3-8D23-21B8-99BC38F45844}"/>
                </a:ext>
              </a:extLst>
            </p:cNvPr>
            <p:cNvCxnSpPr>
              <a:cxnSpLocks/>
            </p:cNvCxnSpPr>
            <p:nvPr/>
          </p:nvCxnSpPr>
          <p:spPr>
            <a:xfrm>
              <a:off x="2924137" y="2457906"/>
              <a:ext cx="686889" cy="376604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2F1BB0A-E8D5-BE4B-917A-29C6372C63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8471" y="1344016"/>
          <a:ext cx="8847138" cy="486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8847917" imgH="4867523" progId="Word.Document.12">
                  <p:embed/>
                </p:oleObj>
              </mc:Choice>
              <mc:Fallback>
                <p:oleObj name="Document" r:id="rId5" imgW="8847917" imgH="4867523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2F1BB0A-E8D5-BE4B-917A-29C6372C63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98471" y="1344016"/>
                        <a:ext cx="8847138" cy="486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725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15986-C191-4440-8D3F-88EB01688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512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004976"/>
                </a:solidFill>
                <a:latin typeface="Arial" panose="020B0604020202020204"/>
              </a:rPr>
              <a:t>Vanillin safety sheet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EB7CA7-548C-4751-AD1C-7B4C3876AC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3458" y="5854634"/>
            <a:ext cx="3195484" cy="7133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698B59E-DAAB-5783-934A-A829C906A3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018" y="1477068"/>
            <a:ext cx="3377477" cy="1670449"/>
          </a:xfrm>
          <a:prstGeom prst="rect">
            <a:avLst/>
          </a:prstGeom>
        </p:spPr>
      </p:pic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49BD9E9-849D-60F7-F833-372934F721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713724"/>
              </p:ext>
            </p:extLst>
          </p:nvPr>
        </p:nvGraphicFramePr>
        <p:xfrm>
          <a:off x="3870515" y="1440248"/>
          <a:ext cx="8847138" cy="435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8847917" imgH="4357213" progId="Word.Document.12">
                  <p:embed/>
                </p:oleObj>
              </mc:Choice>
              <mc:Fallback>
                <p:oleObj name="Document" r:id="rId5" imgW="8847917" imgH="435721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70515" y="1440248"/>
                        <a:ext cx="8847138" cy="4357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195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15986-C191-4440-8D3F-88EB01688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512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004976"/>
                </a:solidFill>
                <a:latin typeface="Arial" panose="020B0604020202020204"/>
              </a:rPr>
              <a:t>Phenylacetaldehyde safety sheet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EB7CA7-548C-4751-AD1C-7B4C3876AC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3458" y="5854634"/>
            <a:ext cx="3195484" cy="7133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30B583-030B-5864-1696-EC59FB47DF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598266"/>
            <a:ext cx="2951057" cy="1621003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DC3AE8F-4638-700A-ADB8-DBD25EB596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07792"/>
              </p:ext>
            </p:extLst>
          </p:nvPr>
        </p:nvGraphicFramePr>
        <p:xfrm>
          <a:off x="3474729" y="1530812"/>
          <a:ext cx="8847138" cy="503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8847917" imgH="5037746" progId="Word.Document.12">
                  <p:embed/>
                </p:oleObj>
              </mc:Choice>
              <mc:Fallback>
                <p:oleObj name="Document" r:id="rId5" imgW="8847917" imgH="50377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74729" y="1530812"/>
                        <a:ext cx="8847138" cy="5037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1420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15986-C191-4440-8D3F-88EB01688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512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004976"/>
                </a:solidFill>
                <a:latin typeface="Arial" panose="020B0604020202020204"/>
              </a:rPr>
              <a:t>Furaneol safety sheet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EB7CA7-548C-4751-AD1C-7B4C3876AC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3458" y="5854634"/>
            <a:ext cx="3195484" cy="7133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60229D-5160-BA1F-32D5-19DE4D9C2F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060" y="1657709"/>
            <a:ext cx="2324819" cy="1771291"/>
          </a:xfrm>
          <a:prstGeom prst="rect">
            <a:avLst/>
          </a:prstGeom>
        </p:spPr>
      </p:pic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38B0711-F568-8337-4C11-CCE20B8089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58699" y="1440248"/>
          <a:ext cx="8847138" cy="486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8847917" imgH="4867523" progId="Word.Document.12">
                  <p:embed/>
                </p:oleObj>
              </mc:Choice>
              <mc:Fallback>
                <p:oleObj name="Document" r:id="rId5" imgW="8847917" imgH="4867523" progId="Word.Documen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538B0711-F568-8337-4C11-CCE20B8089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58699" y="1440248"/>
                        <a:ext cx="8847138" cy="486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8433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15986-C191-4440-8D3F-88EB01688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5123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004976"/>
                </a:solidFill>
                <a:latin typeface="Arial" panose="020B0604020202020204"/>
              </a:rPr>
              <a:t>δ</a:t>
            </a:r>
            <a:r>
              <a:rPr lang="en-GB" sz="4000" dirty="0">
                <a:solidFill>
                  <a:srgbClr val="004976"/>
                </a:solidFill>
                <a:latin typeface="Arial" panose="020B0604020202020204"/>
              </a:rPr>
              <a:t>-</a:t>
            </a:r>
            <a:r>
              <a:rPr lang="en-GB" sz="4000" dirty="0" err="1">
                <a:solidFill>
                  <a:srgbClr val="004976"/>
                </a:solidFill>
                <a:latin typeface="Arial" panose="020B0604020202020204"/>
              </a:rPr>
              <a:t>Decalactone</a:t>
            </a:r>
            <a:r>
              <a:rPr lang="en-GB" sz="4000" dirty="0">
                <a:solidFill>
                  <a:srgbClr val="004976"/>
                </a:solidFill>
                <a:latin typeface="Arial" panose="020B0604020202020204"/>
              </a:rPr>
              <a:t> safety sheet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EB7CA7-548C-4751-AD1C-7B4C3876AC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3458" y="5854634"/>
            <a:ext cx="3195484" cy="71331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0CB815-4D96-611B-3EAD-C817D64304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802" y="1749438"/>
            <a:ext cx="3835962" cy="1265335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DCC0F5F-21C4-64E2-B806-B37694F1CF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1436" y="1513878"/>
          <a:ext cx="8847138" cy="469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8847917" imgH="4697659" progId="Word.Document.12">
                  <p:embed/>
                </p:oleObj>
              </mc:Choice>
              <mc:Fallback>
                <p:oleObj name="Document" r:id="rId5" imgW="8847917" imgH="4697659" progId="Word.Documen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BDCC0F5F-21C4-64E2-B806-B37694F1CF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01436" y="1513878"/>
                        <a:ext cx="8847138" cy="4697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466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15986-C191-4440-8D3F-88EB01688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512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004976"/>
                </a:solidFill>
                <a:latin typeface="Arial" panose="020B0604020202020204"/>
              </a:rPr>
              <a:t>3-Methylbutanoic acid safety sheet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EB7CA7-548C-4751-AD1C-7B4C3876AC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3458" y="5854634"/>
            <a:ext cx="3195484" cy="7133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2109EB-F637-4F3B-995C-4F65BDA960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621611"/>
            <a:ext cx="3028950" cy="1466850"/>
          </a:xfrm>
          <a:prstGeom prst="rect">
            <a:avLst/>
          </a:prstGeom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1B223C9-B315-7854-E53C-737B5F2E58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48510" y="1513878"/>
          <a:ext cx="8847138" cy="469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8847917" imgH="4697659" progId="Word.Document.12">
                  <p:embed/>
                </p:oleObj>
              </mc:Choice>
              <mc:Fallback>
                <p:oleObj name="Document" r:id="rId5" imgW="8847917" imgH="4697659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1B223C9-B315-7854-E53C-737B5F2E58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48510" y="1513878"/>
                        <a:ext cx="8847138" cy="4697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415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176</Words>
  <Application>Microsoft Office PowerPoint</Application>
  <PresentationFormat>Widescreen</PresentationFormat>
  <Paragraphs>21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Office Theme</vt:lpstr>
      <vt:lpstr>Document</vt:lpstr>
      <vt:lpstr>Microsoft Word Document</vt:lpstr>
      <vt:lpstr>SAFETY INFORMATION</vt:lpstr>
      <vt:lpstr>2,3-Pentanedione safety sheet</vt:lpstr>
      <vt:lpstr>Vanillin safety sheet</vt:lpstr>
      <vt:lpstr>Phenylacetaldehyde safety sheet</vt:lpstr>
      <vt:lpstr>Furaneol safety sheet</vt:lpstr>
      <vt:lpstr>δ-Decalactone safety sheet</vt:lpstr>
      <vt:lpstr>3-Methylbutanoic acid safety 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INFORMATION</dc:title>
  <dc:creator>Fiona Lane</dc:creator>
  <cp:lastModifiedBy>Jane Parker</cp:lastModifiedBy>
  <cp:revision>2</cp:revision>
  <dcterms:created xsi:type="dcterms:W3CDTF">2023-05-03T13:47:36Z</dcterms:created>
  <dcterms:modified xsi:type="dcterms:W3CDTF">2023-05-10T20:32:03Z</dcterms:modified>
</cp:coreProperties>
</file>